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19" r:id="rId2"/>
    <p:sldId id="334" r:id="rId3"/>
    <p:sldId id="347" r:id="rId4"/>
    <p:sldId id="348" r:id="rId5"/>
    <p:sldId id="344" r:id="rId6"/>
    <p:sldId id="341" r:id="rId7"/>
    <p:sldId id="349" r:id="rId8"/>
    <p:sldId id="350" r:id="rId9"/>
    <p:sldId id="304" r:id="rId10"/>
  </p:sldIdLst>
  <p:sldSz cx="9144000" cy="6858000" type="screen4x3"/>
  <p:notesSz cx="6858000" cy="9144000"/>
  <p:defaultTextStyle>
    <a:lvl1pPr marL="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CC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024" autoAdjust="0"/>
  </p:normalViewPr>
  <p:slideViewPr>
    <p:cSldViewPr>
      <p:cViewPr varScale="1">
        <p:scale>
          <a:sx n="76" d="100"/>
          <a:sy n="76" d="100"/>
        </p:scale>
        <p:origin x="-9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ru-RU" sz="1200"/>
            </a:lvl1pPr>
            <a:extLst/>
          </a:lstStyle>
          <a:p>
            <a:endParaRPr lang="ru-RU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ru-RU" sz="1200"/>
            </a:lvl1pPr>
            <a:extLst/>
          </a:lstStyle>
          <a:p>
            <a:fld id="{68F88C59-319B-4332-9A1D-2A62CFCB00D8}" type="datetimeFigureOut">
              <a:rPr lang="ru-RU" smtClean="0"/>
              <a:pPr/>
              <a:t>26.09.2024</a:t>
            </a:fld>
            <a:endParaRPr lang="ru-RU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ru-RU" sz="1200"/>
            </a:lvl1pPr>
            <a:extLst/>
          </a:lstStyle>
          <a:p>
            <a:endParaRPr lang="ru-RU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ru-RU" sz="1200"/>
            </a:lvl1pPr>
            <a:extLst/>
          </a:lstStyle>
          <a:p>
            <a:fld id="{B16A41B8-7DC3-4DB6-84E4-E105629EAA3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ru-RU" sz="1200"/>
            </a:lvl1pPr>
            <a:extLst/>
          </a:lstStyle>
          <a:p>
            <a:endParaRPr lang="ru-RU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ru-RU" sz="1200"/>
            </a:lvl1pPr>
            <a:extLst/>
          </a:lstStyle>
          <a:p>
            <a:fld id="{968B300D-05F0-4B43-940D-46DED5A791AD}" type="datetimeFigureOut">
              <a:rPr/>
              <a:pPr/>
              <a:t>6/30/2006</a:t>
            </a:fld>
            <a:endParaRPr lang="ru-RU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ru-RU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ru-RU" sz="1200"/>
            </a:lvl1pPr>
            <a:extLst/>
          </a:lstStyle>
          <a:p>
            <a:endParaRPr lang="ru-RU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ru-RU" sz="1200"/>
            </a:lvl1pPr>
            <a:extLst/>
          </a:lstStyle>
          <a:p>
            <a:fld id="{9B26CD33-4337-4529-948A-94F6960B2374}" type="slidenum">
              <a:rPr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ложка альбо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 eaLnBrk="1" latinLnBrk="0" hangingPunct="1">
              <a:defRPr kumimoji="0" lang="ru-RU"/>
            </a:lvl1pPr>
            <a:extLst/>
          </a:lstStyle>
          <a:p>
            <a:r>
              <a:rPr kumimoji="0" lang="ru-RU"/>
              <a:t>Заголовок фотоальбома</a:t>
            </a:r>
          </a:p>
        </p:txBody>
      </p:sp>
      <p:sp>
        <p:nvSpPr>
          <p:cNvPr id="30" name="Rectangle 7"/>
          <p:cNvSpPr>
            <a:spLocks/>
          </p:cNvSpPr>
          <p:nvPr/>
        </p:nvSpPr>
        <p:spPr>
          <a:xfrm>
            <a:off x="453736" y="5181600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extLst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ru-RU"/>
            </a:pPr>
            <a:endParaRPr kumimoji="0" lang="ru-RU" sz="3200" b="0" i="1" u="none" strike="noStrike" kern="0" cap="none" spc="0" normalizeH="0" baseline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eaLnBrk="1" latinLnBrk="0" hangingPunct="1">
              <a:spcBef>
                <a:spcPct val="20000"/>
              </a:spcBef>
              <a:buFontTx/>
              <a:buNone/>
              <a:defRPr kumimoji="0" lang="ru-RU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Щелкните, чтобы добавить дату и прочие сведения</a:t>
            </a:r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Rectangle 5"/>
          <p:cNvSpPr/>
          <p:nvPr userDrawn="1"/>
        </p:nvSpPr>
        <p:spPr>
          <a:xfrm>
            <a:off x="176844" y="186904"/>
            <a:ext cx="8763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26.09.2024</a:t>
            </a:fld>
            <a:endParaRPr kumimoji="0" lang="ru-RU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сверху, альбом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466344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5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720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63440" y="228600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28600"/>
            <a:ext cx="4023360" cy="3017520"/>
          </a:xfrm>
        </p:spPr>
        <p:txBody>
          <a:bodyPr anchor="b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26.09.2024</a:t>
            </a:fld>
            <a:endParaRPr kumimoji="0"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сверху, смешанна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067300" y="3436620"/>
            <a:ext cx="3649900" cy="2889504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9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26720" y="384048"/>
            <a:ext cx="4457700" cy="5943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5067300" y="389332"/>
            <a:ext cx="3657600" cy="2887269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26.09.2024</a:t>
            </a:fld>
            <a:endParaRPr kumimoji="0" lang="ru-RU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 сверху, книж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7"/>
          <p:cNvSpPr>
            <a:spLocks noGrp="1"/>
          </p:cNvSpPr>
          <p:nvPr>
            <p:ph type="pic" sz="quarter" idx="14"/>
          </p:nvPr>
        </p:nvSpPr>
        <p:spPr>
          <a:xfrm>
            <a:off x="2229297" y="228600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" name="Rectangle 7"/>
          <p:cNvSpPr>
            <a:spLocks noGrp="1"/>
          </p:cNvSpPr>
          <p:nvPr>
            <p:ph type="pic" sz="quarter" idx="26"/>
          </p:nvPr>
        </p:nvSpPr>
        <p:spPr>
          <a:xfrm>
            <a:off x="22292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25"/>
          </p:nvPr>
        </p:nvSpPr>
        <p:spPr>
          <a:xfrm>
            <a:off x="4672217" y="228600"/>
            <a:ext cx="2286000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27"/>
          </p:nvPr>
        </p:nvSpPr>
        <p:spPr>
          <a:xfrm>
            <a:off x="46676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00497" y="1295400"/>
            <a:ext cx="1676400" cy="1905000"/>
          </a:xfrm>
        </p:spPr>
        <p:txBody>
          <a:bodyPr anchor="b" anchorCtr="0">
            <a:noAutofit/>
          </a:bodyPr>
          <a:lstStyle>
            <a:lvl1pPr marL="0" marR="0" indent="0" algn="r" rtl="0" eaLnBrk="1" latinLnBrk="0" hangingPunct="1">
              <a:spcBef>
                <a:spcPct val="20000"/>
              </a:spcBef>
              <a:buFontTx/>
              <a:buNone/>
              <a:defRPr kumimoji="0" lang="ru-RU" sz="16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7086600" y="1295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8" hasCustomPrompt="1"/>
          </p:nvPr>
        </p:nvSpPr>
        <p:spPr>
          <a:xfrm>
            <a:off x="400497" y="3352800"/>
            <a:ext cx="1676400" cy="1905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30" hasCustomPrompt="1"/>
          </p:nvPr>
        </p:nvSpPr>
        <p:spPr>
          <a:xfrm>
            <a:off x="7086600" y="33528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1" name="Rectangle 10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26.09.2024</a:t>
            </a:fld>
            <a:endParaRPr kumimoji="0" lang="ru-RU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15" name="Rectangle 14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 сверху, альбом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pic" sz="quarter" idx="14"/>
          </p:nvPr>
        </p:nvSpPr>
        <p:spPr>
          <a:xfrm>
            <a:off x="926821" y="533400"/>
            <a:ext cx="3653297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26821" y="61722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9" name="Rectangle 7"/>
          <p:cNvSpPr>
            <a:spLocks noGrp="1"/>
          </p:cNvSpPr>
          <p:nvPr>
            <p:ph type="pic" sz="quarter" idx="17"/>
          </p:nvPr>
        </p:nvSpPr>
        <p:spPr>
          <a:xfrm>
            <a:off x="4660621" y="5334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Rectangle 7"/>
          <p:cNvSpPr>
            <a:spLocks noGrp="1"/>
          </p:cNvSpPr>
          <p:nvPr>
            <p:ph type="pic" sz="quarter" idx="18"/>
          </p:nvPr>
        </p:nvSpPr>
        <p:spPr>
          <a:xfrm>
            <a:off x="9268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4" name="Rectangle 7"/>
          <p:cNvSpPr>
            <a:spLocks noGrp="1"/>
          </p:cNvSpPr>
          <p:nvPr>
            <p:ph type="pic" sz="quarter" idx="19"/>
          </p:nvPr>
        </p:nvSpPr>
        <p:spPr>
          <a:xfrm>
            <a:off x="46606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926821" y="1524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3" hasCustomPrompt="1"/>
          </p:nvPr>
        </p:nvSpPr>
        <p:spPr>
          <a:xfrm>
            <a:off x="4660621" y="61722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24" hasCustomPrompt="1"/>
          </p:nvPr>
        </p:nvSpPr>
        <p:spPr>
          <a:xfrm>
            <a:off x="4660621" y="1524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26.09.2024</a:t>
            </a:fld>
            <a:endParaRPr kumimoji="0" lang="ru-RU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 сверху, книжная с большой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1524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1"/>
          </p:nvPr>
        </p:nvSpPr>
        <p:spPr>
          <a:xfrm>
            <a:off x="45466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Rectangle 7"/>
          <p:cNvSpPr>
            <a:spLocks noGrp="1"/>
          </p:cNvSpPr>
          <p:nvPr>
            <p:ph type="pic" sz="quarter" idx="30"/>
          </p:nvPr>
        </p:nvSpPr>
        <p:spPr>
          <a:xfrm>
            <a:off x="234906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9" name="Rectangle 7"/>
          <p:cNvSpPr>
            <a:spLocks noGrp="1"/>
          </p:cNvSpPr>
          <p:nvPr>
            <p:ph type="pic" sz="quarter" idx="32"/>
          </p:nvPr>
        </p:nvSpPr>
        <p:spPr>
          <a:xfrm>
            <a:off x="6740166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152400" y="4495800"/>
            <a:ext cx="87630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24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26.09.2024</a:t>
            </a:fld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 сверху: 1 книжная и 3 альбомны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685800" y="257665"/>
            <a:ext cx="4617720" cy="6172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Rectangle 7"/>
          <p:cNvSpPr>
            <a:spLocks noGrp="1" noChangeAspect="1"/>
          </p:cNvSpPr>
          <p:nvPr>
            <p:ph type="pic" sz="quarter" idx="18"/>
          </p:nvPr>
        </p:nvSpPr>
        <p:spPr>
          <a:xfrm>
            <a:off x="5788848" y="257665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Rectangle 7"/>
          <p:cNvSpPr>
            <a:spLocks noGrp="1" noChangeAspect="1"/>
          </p:cNvSpPr>
          <p:nvPr>
            <p:ph type="pic" sz="quarter" idx="22"/>
          </p:nvPr>
        </p:nvSpPr>
        <p:spPr>
          <a:xfrm>
            <a:off x="5788848" y="2432657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4" name="Rectangle 7"/>
          <p:cNvSpPr>
            <a:spLocks noGrp="1" noChangeAspect="1"/>
          </p:cNvSpPr>
          <p:nvPr>
            <p:ph type="pic" sz="quarter" idx="23"/>
          </p:nvPr>
        </p:nvSpPr>
        <p:spPr>
          <a:xfrm>
            <a:off x="5788848" y="4607649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26.09.2024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 сверху: 3 альбомных и 2 книжны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/>
          </p:cNvSpPr>
          <p:nvPr>
            <p:ph type="pic" sz="quarter" idx="14"/>
          </p:nvPr>
        </p:nvSpPr>
        <p:spPr>
          <a:xfrm>
            <a:off x="609600" y="34290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17"/>
          </p:nvPr>
        </p:nvSpPr>
        <p:spPr>
          <a:xfrm>
            <a:off x="3033848" y="228600"/>
            <a:ext cx="5562600" cy="4171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6"/>
          </p:nvPr>
        </p:nvSpPr>
        <p:spPr>
          <a:xfrm>
            <a:off x="609600" y="2286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27"/>
          </p:nvPr>
        </p:nvSpPr>
        <p:spPr>
          <a:xfrm>
            <a:off x="5943600" y="4495800"/>
            <a:ext cx="2666999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3" name="Rectangle 7"/>
          <p:cNvSpPr>
            <a:spLocks noGrp="1" noChangeAspect="1"/>
          </p:cNvSpPr>
          <p:nvPr>
            <p:ph type="pic" sz="quarter" idx="28"/>
          </p:nvPr>
        </p:nvSpPr>
        <p:spPr>
          <a:xfrm>
            <a:off x="3033848" y="4495800"/>
            <a:ext cx="2757352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26.09.2024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 сверху: 3 книжных и 2 альбомны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Grp="1"/>
          </p:cNvSpPr>
          <p:nvPr>
            <p:ph type="pic" sz="quarter" idx="26"/>
          </p:nvPr>
        </p:nvSpPr>
        <p:spPr>
          <a:xfrm>
            <a:off x="5121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3" name="Rectangle 7"/>
          <p:cNvSpPr>
            <a:spLocks noGrp="1"/>
          </p:cNvSpPr>
          <p:nvPr>
            <p:ph type="pic" sz="quarter" idx="29"/>
          </p:nvPr>
        </p:nvSpPr>
        <p:spPr>
          <a:xfrm>
            <a:off x="51213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0"/>
          </p:nvPr>
        </p:nvSpPr>
        <p:spPr>
          <a:xfrm>
            <a:off x="471837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2" name="Rectangle 7"/>
          <p:cNvSpPr>
            <a:spLocks noGrp="1"/>
          </p:cNvSpPr>
          <p:nvPr>
            <p:ph type="pic" sz="quarter" idx="27"/>
          </p:nvPr>
        </p:nvSpPr>
        <p:spPr>
          <a:xfrm>
            <a:off x="32934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8"/>
          </p:nvPr>
        </p:nvSpPr>
        <p:spPr>
          <a:xfrm>
            <a:off x="60747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26.09.2024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вадрат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3050273" y="16002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3048000" y="48768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ru-RU" sz="18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26.09.2024</a:t>
            </a:fld>
            <a:endParaRPr kumimoji="0" lang="ru-RU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сверху, квадрат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4955273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W¥ل云玗İαЂôÁûÂÚ丫:Pïçtúrê Plå¢éhõlðér 表¥鷗字㌍ 表_W 5"/>
          <p:cNvSpPr>
            <a:spLocks noGrp="1" noChangeAspect="1"/>
          </p:cNvSpPr>
          <p:nvPr>
            <p:ph type="pic" sz="quarter" idx="14"/>
          </p:nvPr>
        </p:nvSpPr>
        <p:spPr>
          <a:xfrm>
            <a:off x="1143000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ru-RU" sz="18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8" name="W¥ل云玗İαЂÕØÚáÛ丫:Téxt Plàçèhòlðêr 表¥鷗字㌍_W 7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ru-RU" sz="18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9" name="Rectangle 8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26.09.2024</a:t>
            </a:fld>
            <a:endParaRPr kumimoji="0" lang="ru-RU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Альбом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spect="1"/>
          </p:cNvSpPr>
          <p:nvPr>
            <p:ph type="pic" sz="quarter" idx="10"/>
          </p:nvPr>
        </p:nvSpPr>
        <p:spPr>
          <a:xfrm>
            <a:off x="914400" y="294590"/>
            <a:ext cx="7467600" cy="56007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Rectangle 5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6019800"/>
            <a:ext cx="7467600" cy="38100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26.09.2024</a:t>
            </a:fld>
            <a:endParaRPr kumimoji="0" lang="ru-RU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¥ل云玗İαЂôÁûÂÚ丫:Pïçtúrê Plå¢éhõlðér 表¥鷗字㌍ 表_W 2"/>
          <p:cNvSpPr>
            <a:spLocks noGrp="1"/>
          </p:cNvSpPr>
          <p:nvPr>
            <p:ph type="pic" sz="quarter" idx="30"/>
          </p:nvPr>
        </p:nvSpPr>
        <p:spPr>
          <a:xfrm>
            <a:off x="457200" y="2057400"/>
            <a:ext cx="8229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W¥ل云玗İαЂÕØÚáÛ丫:Téxt Plàçèhòlðêr 表¥鷗字㌍_W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4876800"/>
            <a:ext cx="8229600" cy="14478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ru-RU" sz="18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26.09.2024</a:t>
            </a:fld>
            <a:endParaRPr kumimoji="0" lang="ru-RU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3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extLst/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4" name="Rectangle 6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2" name="Rectangle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B2EC6F-6501-4E04-BD6C-A8A6CABB2C5B}" type="datetimeFigureOut">
              <a:rPr/>
              <a:pPr/>
              <a:t>6/30/2006</a:t>
            </a:fld>
            <a:endParaRPr kumimoji="0" lang="ru-RU"/>
          </a:p>
        </p:txBody>
      </p:sp>
      <p:sp>
        <p:nvSpPr>
          <p:cNvPr id="27" name="Rectangl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  <p:sp>
        <p:nvSpPr>
          <p:cNvPr id="24" name="Rectangl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3B0023-0CED-47F7-85AE-654F0B232C29}" type="slidenum">
              <a:rPr/>
              <a:pPr/>
              <a:t>‹#›</a:t>
            </a:fld>
            <a:endParaRPr kumimoji="0"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Книж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26.09.2024</a:t>
            </a:fld>
            <a:endParaRPr kumimoji="0" lang="ru-RU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Альбомная (на весь экран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kumimoji="0" lang="ru-RU" i="0"/>
              <a:t>Щелкните значок,</a:t>
            </a:r>
            <a:r>
              <a:rPr kumimoji="0" lang="ru-RU" i="0" baseline="0"/>
              <a:t> чтобы добавить </a:t>
            </a:r>
            <a:r>
              <a:rPr kumimoji="0" lang="ru-RU" i="0"/>
              <a:t>фотографию размером со всю страницу</a:t>
            </a:r>
            <a:endParaRPr kumimoji="0" lang="ru-RU" i="0" baseline="0"/>
          </a:p>
          <a:p>
            <a:pPr marL="0" marR="0" indent="0" algn="ctr">
              <a:buFontTx/>
              <a:buNone/>
            </a:pPr>
            <a:endParaRPr kumimoji="0" lang="ru-RU" i="0"/>
          </a:p>
          <a:p>
            <a:pPr algn="ctr">
              <a:buFontTx/>
              <a:buNone/>
            </a:pPr>
            <a:endParaRPr kumimoji="0" lang="ru-RU" i="0"/>
          </a:p>
          <a:p>
            <a:pPr algn="ctr">
              <a:buFontTx/>
              <a:buNone/>
            </a:pPr>
            <a:endParaRPr kumimoji="0" lang="ru-RU" i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аздел альбо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title" hasCustomPrompt="1"/>
          </p:nvPr>
        </p:nvSpPr>
        <p:spPr>
          <a:xfrm>
            <a:off x="752670" y="4572000"/>
            <a:ext cx="7781730" cy="990600"/>
          </a:xfrm>
        </p:spPr>
        <p:txBody>
          <a:bodyPr vert="horz" bIns="0" anchor="b" anchorCtr="0"/>
          <a:lstStyle>
            <a:lvl1pPr eaLnBrk="1" latinLnBrk="0" hangingPunct="1">
              <a:defRPr kumimoji="0" lang="ru-RU" baseline="0"/>
            </a:lvl1pPr>
            <a:extLst/>
          </a:lstStyle>
          <a:p>
            <a:r>
              <a:rPr kumimoji="0" lang="ru-RU"/>
              <a:t>Заголовок раздела</a:t>
            </a:r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752670" y="5600700"/>
            <a:ext cx="7772400" cy="838200"/>
          </a:xfrm>
        </p:spPr>
        <p:txBody>
          <a:bodyPr vert="horz" tIns="0"/>
          <a:lstStyle>
            <a:lvl1pPr eaLnBrk="1" latinLnBrk="0" hangingPunct="1">
              <a:buFontTx/>
              <a:buNone/>
              <a:defRPr kumimoji="0" lang="ru-RU" sz="1800"/>
            </a:lvl1pPr>
            <a:extLst/>
          </a:lstStyle>
          <a:p>
            <a:pPr lvl="0"/>
            <a:r>
              <a:rPr kumimoji="0" lang="ru-RU"/>
              <a:t>Подзаголовок слайда</a:t>
            </a:r>
          </a:p>
        </p:txBody>
      </p:sp>
      <p:sp>
        <p:nvSpPr>
          <p:cNvPr id="7" name="Rectangle 6"/>
          <p:cNvSpPr>
            <a:spLocks noGrp="1"/>
          </p:cNvSpPr>
          <p:nvPr>
            <p:ph type="pic" sz="quarter" idx="11"/>
          </p:nvPr>
        </p:nvSpPr>
        <p:spPr>
          <a:xfrm>
            <a:off x="786338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8" name="Rectangle 6"/>
          <p:cNvSpPr>
            <a:spLocks noGrp="1"/>
          </p:cNvSpPr>
          <p:nvPr>
            <p:ph type="pic" sz="quarter" idx="15"/>
          </p:nvPr>
        </p:nvSpPr>
        <p:spPr>
          <a:xfrm>
            <a:off x="3474604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" name="Rectangle 6"/>
          <p:cNvSpPr>
            <a:spLocks noGrp="1"/>
          </p:cNvSpPr>
          <p:nvPr>
            <p:ph type="pic" sz="quarter" idx="16"/>
          </p:nvPr>
        </p:nvSpPr>
        <p:spPr>
          <a:xfrm>
            <a:off x="6162870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26.09.2024</a:t>
            </a:fld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2 сверху, книж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4722047" y="609600"/>
            <a:ext cx="3431353" cy="4575141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1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1066800" y="609600"/>
            <a:ext cx="3429000" cy="4572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47244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26.09.2024</a:t>
            </a:fld>
            <a:endParaRPr kumimoji="0"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сверху, альбом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5" name="Rectangle 7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4648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26.09.2024</a:t>
            </a:fld>
            <a:endParaRPr kumimoji="0"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сверху, смешан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141976" y="381000"/>
            <a:ext cx="3773424" cy="2830068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2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4152" y="381000"/>
            <a:ext cx="4462272" cy="5949696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1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5141976" y="3352800"/>
            <a:ext cx="3773425" cy="2971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26.09.2024</a:t>
            </a:fld>
            <a:endParaRPr kumimoji="0"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сверху, книж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32004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1" name="Rectangle 8"/>
          <p:cNvSpPr>
            <a:spLocks noGrp="1" noChangeAspect="1"/>
          </p:cNvSpPr>
          <p:nvPr>
            <p:ph type="pic" sz="quarter" idx="12"/>
          </p:nvPr>
        </p:nvSpPr>
        <p:spPr>
          <a:xfrm>
            <a:off x="61722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6" name="Rectangle 6"/>
          <p:cNvSpPr>
            <a:spLocks noGrp="1"/>
          </p:cNvSpPr>
          <p:nvPr>
            <p:ph type="body" sz="quarter" idx="14" hasCustomPrompt="1"/>
          </p:nvPr>
        </p:nvSpPr>
        <p:spPr>
          <a:xfrm>
            <a:off x="32004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4" name="Rectangle 6"/>
          <p:cNvSpPr>
            <a:spLocks noGrp="1"/>
          </p:cNvSpPr>
          <p:nvPr>
            <p:ph type="body" sz="quarter" idx="15" hasCustomPrompt="1"/>
          </p:nvPr>
        </p:nvSpPr>
        <p:spPr>
          <a:xfrm>
            <a:off x="61722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26.09.2024</a:t>
            </a:fld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pPr eaLnBrk="1" latinLnBrk="0" hangingPunct="1"/>
            <a:r>
              <a:rPr kumimoji="0" lang="ru-RU" smtClean="0"/>
              <a:t>Образец заголовка</a:t>
            </a:r>
            <a:endParaRPr kumimoji="0" lang="en-US" smtClean="0"/>
          </a:p>
        </p:txBody>
      </p:sp>
      <p:sp>
        <p:nvSpPr>
          <p:cNvPr id="13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9" name="Rectangle 3"/>
          <p:cNvSpPr>
            <a:spLocks noGrp="1"/>
          </p:cNvSpPr>
          <p:nvPr>
            <p:ph type="dt" sz="half" idx="2"/>
          </p:nvPr>
        </p:nvSpPr>
        <p:spPr>
          <a:xfrm>
            <a:off x="66675" y="6559360"/>
            <a:ext cx="2438400" cy="244475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lang="ru-RU" sz="1200">
                <a:solidFill>
                  <a:schemeClr val="tx2"/>
                </a:solidFill>
              </a:defRPr>
            </a:lvl1pPr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26.09.2024</a:t>
            </a:fld>
            <a:endParaRPr kumimoji="0" lang="ru-RU" sz="1200">
              <a:solidFill>
                <a:schemeClr val="tx2"/>
              </a:solidFill>
            </a:endParaRPr>
          </a:p>
        </p:txBody>
      </p:sp>
      <p:sp>
        <p:nvSpPr>
          <p:cNvPr id="20" name="Rectangle 25"/>
          <p:cNvSpPr>
            <a:spLocks noGrp="1"/>
          </p:cNvSpPr>
          <p:nvPr>
            <p:ph type="ftr" sz="quarter" idx="3"/>
          </p:nvPr>
        </p:nvSpPr>
        <p:spPr>
          <a:xfrm>
            <a:off x="2995653" y="6558153"/>
            <a:ext cx="4648200" cy="246888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lang="ru-RU" sz="1200">
                <a:solidFill>
                  <a:schemeClr val="tx2"/>
                </a:solidFill>
              </a:defRPr>
            </a:lvl1pPr>
            <a:extLst/>
          </a:lstStyle>
          <a:p>
            <a:pPr algn="ctr"/>
            <a:endParaRPr kumimoji="0" lang="ru-RU" sz="1200">
              <a:solidFill>
                <a:schemeClr val="tx2"/>
              </a:solidFill>
            </a:endParaRPr>
          </a:p>
        </p:txBody>
      </p:sp>
      <p:sp>
        <p:nvSpPr>
          <p:cNvPr id="23" name="Rectangle 16"/>
          <p:cNvSpPr>
            <a:spLocks noGrp="1"/>
          </p:cNvSpPr>
          <p:nvPr>
            <p:ph type="sldNum" sz="quarter" idx="4"/>
          </p:nvPr>
        </p:nvSpPr>
        <p:spPr>
          <a:xfrm>
            <a:off x="8172450" y="6559360"/>
            <a:ext cx="914400" cy="244475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lang="ru-RU" sz="1200">
                <a:solidFill>
                  <a:schemeClr val="tx2"/>
                </a:solidFill>
              </a:defRPr>
            </a:lvl1pPr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ru-RU" sz="3200" cap="all" baseline="0">
          <a:solidFill>
            <a:schemeClr val="tx2"/>
          </a:solidFill>
          <a:effectLst>
            <a:outerShdw blurRad="51000" dist="370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 lang="ru-RU">
          <a:solidFill>
            <a:schemeClr val="tx2"/>
          </a:solidFill>
        </a:defRPr>
      </a:lvl2pPr>
      <a:lvl3pPr eaLnBrk="1" latinLnBrk="0" hangingPunct="1">
        <a:defRPr kumimoji="0" lang="ru-RU">
          <a:solidFill>
            <a:schemeClr val="tx2"/>
          </a:solidFill>
        </a:defRPr>
      </a:lvl3pPr>
      <a:lvl4pPr eaLnBrk="1" latinLnBrk="0" hangingPunct="1">
        <a:defRPr kumimoji="0" lang="ru-RU">
          <a:solidFill>
            <a:schemeClr val="tx2"/>
          </a:solidFill>
        </a:defRPr>
      </a:lvl4pPr>
      <a:lvl5pPr eaLnBrk="1" latinLnBrk="0" hangingPunct="1">
        <a:defRPr kumimoji="0" lang="ru-RU">
          <a:solidFill>
            <a:schemeClr val="tx2"/>
          </a:solidFill>
        </a:defRPr>
      </a:lvl5pPr>
      <a:lvl6pPr eaLnBrk="1" latinLnBrk="0" hangingPunct="1">
        <a:defRPr kumimoji="0" lang="ru-RU">
          <a:solidFill>
            <a:schemeClr val="tx2"/>
          </a:solidFill>
        </a:defRPr>
      </a:lvl6pPr>
      <a:lvl7pPr eaLnBrk="1" latinLnBrk="0" hangingPunct="1">
        <a:defRPr kumimoji="0" lang="ru-RU">
          <a:solidFill>
            <a:schemeClr val="tx2"/>
          </a:solidFill>
        </a:defRPr>
      </a:lvl7pPr>
      <a:lvl8pPr eaLnBrk="1" latinLnBrk="0" hangingPunct="1">
        <a:defRPr kumimoji="0" lang="ru-RU">
          <a:solidFill>
            <a:schemeClr val="tx2"/>
          </a:solidFill>
        </a:defRPr>
      </a:lvl8pPr>
      <a:lvl9pPr eaLnBrk="1" latinLnBrk="0" hangingPunct="1">
        <a:defRPr kumimoji="0" lang="ru-RU"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kumimoji="0" lang="ru-RU"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kumimoji="0" lang="ru-RU"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kumimoji="0" lang="ru-RU"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kumimoji="0" lang="ru-RU"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285720" y="2714620"/>
            <a:ext cx="8441361" cy="2286016"/>
          </a:xfrm>
        </p:spPr>
        <p:txBody>
          <a:bodyPr>
            <a:normAutofit/>
          </a:bodyPr>
          <a:lstStyle>
            <a:extLst/>
          </a:lstStyle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7" name="Rectangle 16"/>
          <p:cNvSpPr>
            <a:spLocks noGrp="1"/>
          </p:cNvSpPr>
          <p:nvPr>
            <p:ph type="body" sz="quarter" idx="10"/>
          </p:nvPr>
        </p:nvSpPr>
        <p:spPr>
          <a:xfrm>
            <a:off x="2051720" y="5589240"/>
            <a:ext cx="6552728" cy="714380"/>
          </a:xfrm>
        </p:spPr>
        <p:txBody>
          <a:bodyPr>
            <a:normAutofit fontScale="85000" lnSpcReduction="20000"/>
          </a:bodyPr>
          <a:lstStyle/>
          <a:p>
            <a:r>
              <a:rPr lang="ru-RU" sz="2800" dirty="0" smtClean="0"/>
              <a:t>Объекты археологического наследия</a:t>
            </a:r>
          </a:p>
          <a:p>
            <a:r>
              <a:rPr lang="ru-RU" sz="2800" dirty="0" smtClean="0"/>
              <a:t>Ивановской области</a:t>
            </a:r>
            <a:r>
              <a:rPr lang="ru-RU" sz="2800" dirty="0" smtClean="0"/>
              <a:t> </a:t>
            </a:r>
            <a:endParaRPr sz="2800" dirty="0" smtClean="0"/>
          </a:p>
        </p:txBody>
      </p:sp>
      <p:pic>
        <p:nvPicPr>
          <p:cNvPr id="7" name="Рисунок 6" descr="P1040886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/>
          <a:srcRect t="12500" b="12500"/>
          <a:stretch>
            <a:fillRect/>
          </a:stretch>
        </p:blipFill>
        <p:spPr>
          <a:xfrm>
            <a:off x="3563888" y="332656"/>
            <a:ext cx="5106144" cy="5106144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¥ل云玗İαЂÕØÚáÛ丫:Téxt Plàçèhòlðêr 表¥鷗字㌍_W 10"/>
          <p:cNvSpPr>
            <a:spLocks noGrp="1"/>
          </p:cNvSpPr>
          <p:nvPr>
            <p:ph type="body" sz="quarter" idx="13"/>
          </p:nvPr>
        </p:nvSpPr>
        <p:spPr>
          <a:xfrm>
            <a:off x="3419872" y="214290"/>
            <a:ext cx="5566966" cy="838446"/>
          </a:xfrm>
        </p:spPr>
        <p:txBody>
          <a:bodyPr/>
          <a:lstStyle>
            <a:extLst/>
          </a:lstStyle>
          <a:p>
            <a:pPr algn="ctr"/>
            <a:r>
              <a:rPr sz="2400" b="1" dirty="0" err="1" smtClean="0"/>
              <a:t>Селища</a:t>
            </a:r>
            <a:r>
              <a:rPr sz="2400" b="1" dirty="0" smtClean="0"/>
              <a:t> и с</a:t>
            </a:r>
            <a:r>
              <a:rPr lang="ru-RU" sz="2400" b="1" dirty="0" err="1" smtClean="0"/>
              <a:t>тоянки</a:t>
            </a:r>
            <a:endParaRPr sz="2400" b="1" dirty="0" smtClean="0"/>
          </a:p>
          <a:p>
            <a:pPr algn="ctr"/>
            <a:endParaRPr sz="2400" b="1" dirty="0" smtClean="0"/>
          </a:p>
          <a:p>
            <a:pPr algn="ctr"/>
            <a:endParaRPr dirty="0" smtClean="0"/>
          </a:p>
          <a:p>
            <a:pPr algn="ctr"/>
            <a:endParaRPr lang="ru-RU" dirty="0"/>
          </a:p>
        </p:txBody>
      </p:sp>
      <p:pic>
        <p:nvPicPr>
          <p:cNvPr id="8" name="Рисунок 7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  </a:ext>
            </a:extLst>
          </a:blip>
          <a:srcRect b="6975"/>
          <a:stretch/>
        </p:blipFill>
        <p:spPr bwMode="auto">
          <a:xfrm>
            <a:off x="323528" y="764704"/>
            <a:ext cx="5040560" cy="29761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13" name="Рисунок 12" descr="P104078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7984" y="2708920"/>
            <a:ext cx="4572000" cy="3429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23528" y="3933056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Селище Никола-Мера </a:t>
            </a:r>
          </a:p>
          <a:p>
            <a:pPr algn="ctr"/>
            <a:r>
              <a:rPr lang="ru-RU" dirty="0" smtClean="0"/>
              <a:t>в Заволжском районе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499992" y="6237312"/>
            <a:ext cx="44390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Стоянка Ореховое 6 в </a:t>
            </a:r>
            <a:r>
              <a:rPr lang="ru-RU" dirty="0" err="1" smtClean="0"/>
              <a:t>Южском</a:t>
            </a:r>
            <a:r>
              <a:rPr lang="ru-RU" dirty="0" smtClean="0"/>
              <a:t> районе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¥ل云玗İαЂÕØÚáÛ丫:Téxt Plàçèhòlðêr 表¥鷗字㌍_W 10"/>
          <p:cNvSpPr>
            <a:spLocks noGrp="1"/>
          </p:cNvSpPr>
          <p:nvPr>
            <p:ph type="body" sz="quarter" idx="13"/>
          </p:nvPr>
        </p:nvSpPr>
        <p:spPr>
          <a:xfrm>
            <a:off x="2375248" y="188640"/>
            <a:ext cx="6768752" cy="838446"/>
          </a:xfrm>
        </p:spPr>
        <p:txBody>
          <a:bodyPr/>
          <a:lstStyle>
            <a:extLst/>
          </a:lstStyle>
          <a:p>
            <a:pPr algn="ctr"/>
            <a:r>
              <a:rPr sz="2400" b="1" dirty="0" err="1" smtClean="0"/>
              <a:t>Курганные</a:t>
            </a:r>
            <a:r>
              <a:rPr sz="2400" b="1" dirty="0" smtClean="0"/>
              <a:t> и </a:t>
            </a:r>
            <a:r>
              <a:rPr sz="2400" b="1" dirty="0" err="1" smtClean="0"/>
              <a:t>грунтовые</a:t>
            </a:r>
            <a:r>
              <a:rPr sz="2400" b="1" dirty="0" smtClean="0"/>
              <a:t> </a:t>
            </a:r>
            <a:r>
              <a:rPr sz="2400" b="1" dirty="0" err="1" smtClean="0"/>
              <a:t>могильники</a:t>
            </a:r>
            <a:endParaRPr sz="2400" b="1" dirty="0" smtClean="0"/>
          </a:p>
          <a:p>
            <a:pPr algn="ctr"/>
            <a:endParaRPr sz="2400" b="1" dirty="0" smtClean="0"/>
          </a:p>
          <a:p>
            <a:pPr algn="ctr"/>
            <a:endParaRPr dirty="0" smtClean="0"/>
          </a:p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23528" y="3933056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г. Плёс</a:t>
            </a:r>
          </a:p>
          <a:p>
            <a:pPr algn="ctr"/>
            <a:r>
              <a:rPr lang="ru-RU" dirty="0" smtClean="0"/>
              <a:t>Приволжский район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499992" y="6237312"/>
            <a:ext cx="42001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err="1" smtClean="0"/>
              <a:t>Городинский</a:t>
            </a:r>
            <a:r>
              <a:rPr lang="ru-RU" dirty="0" smtClean="0"/>
              <a:t> курганный могильник</a:t>
            </a:r>
          </a:p>
          <a:p>
            <a:pPr algn="ctr"/>
            <a:r>
              <a:rPr lang="ru-RU" dirty="0" smtClean="0"/>
              <a:t>Приволжский район</a:t>
            </a:r>
            <a:endParaRPr lang="ru-RU" dirty="0"/>
          </a:p>
        </p:txBody>
      </p:sp>
      <p:pic>
        <p:nvPicPr>
          <p:cNvPr id="10" name="Рисунок 9" descr="P107009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692696"/>
            <a:ext cx="4320480" cy="3240360"/>
          </a:xfrm>
          <a:prstGeom prst="rect">
            <a:avLst/>
          </a:prstGeom>
        </p:spPr>
      </p:pic>
      <p:pic>
        <p:nvPicPr>
          <p:cNvPr id="12" name="Рисунок 11" descr="img5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4595601" y="1965239"/>
            <a:ext cx="3571984" cy="491533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¥ل云玗İαЂÕØÚáÛ丫:Téxt Plàçèhòlðêr 表¥鷗字㌍_W 10"/>
          <p:cNvSpPr>
            <a:spLocks noGrp="1"/>
          </p:cNvSpPr>
          <p:nvPr>
            <p:ph type="body" sz="quarter" idx="13"/>
          </p:nvPr>
        </p:nvSpPr>
        <p:spPr>
          <a:xfrm>
            <a:off x="2375248" y="188640"/>
            <a:ext cx="6768752" cy="838446"/>
          </a:xfrm>
        </p:spPr>
        <p:txBody>
          <a:bodyPr/>
          <a:lstStyle>
            <a:extLst/>
          </a:lstStyle>
          <a:p>
            <a:pPr algn="ctr"/>
            <a:r>
              <a:rPr sz="2400" b="1" dirty="0" err="1" smtClean="0"/>
              <a:t>Городища</a:t>
            </a:r>
            <a:r>
              <a:rPr sz="2400" b="1" dirty="0" smtClean="0"/>
              <a:t>, </a:t>
            </a:r>
            <a:r>
              <a:rPr sz="2400" b="1" dirty="0" err="1" smtClean="0"/>
              <a:t>исторические</a:t>
            </a:r>
            <a:r>
              <a:rPr sz="2400" b="1" dirty="0" smtClean="0"/>
              <a:t> </a:t>
            </a:r>
            <a:r>
              <a:rPr sz="2400" b="1" dirty="0" err="1" smtClean="0"/>
              <a:t>поселения</a:t>
            </a:r>
            <a:endParaRPr sz="2400" b="1" dirty="0" smtClean="0"/>
          </a:p>
          <a:p>
            <a:pPr algn="ctr"/>
            <a:endParaRPr sz="2400" b="1" dirty="0" smtClean="0"/>
          </a:p>
          <a:p>
            <a:pPr algn="ctr"/>
            <a:endParaRPr dirty="0" smtClean="0"/>
          </a:p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23528" y="3933056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пос</a:t>
            </a:r>
            <a:r>
              <a:rPr lang="ru-RU" dirty="0" smtClean="0"/>
              <a:t> Лух</a:t>
            </a:r>
          </a:p>
          <a:p>
            <a:pPr algn="ctr"/>
            <a:r>
              <a:rPr lang="ru-RU" dirty="0" smtClean="0"/>
              <a:t>Лухский район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139952" y="6309320"/>
            <a:ext cx="4854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Городище у д. </a:t>
            </a:r>
            <a:r>
              <a:rPr lang="ru-RU" dirty="0" err="1" smtClean="0"/>
              <a:t>Клочково</a:t>
            </a:r>
            <a:r>
              <a:rPr lang="ru-RU" dirty="0" smtClean="0"/>
              <a:t> Шуйского района</a:t>
            </a:r>
            <a:endParaRPr lang="ru-RU" dirty="0"/>
          </a:p>
        </p:txBody>
      </p:sp>
      <p:pic>
        <p:nvPicPr>
          <p:cNvPr id="3074" name="Рисунок 4" descr="E:\DCIM\100D3300\DSC_00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764705"/>
            <a:ext cx="4608512" cy="3074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img631.jpg"/>
          <p:cNvPicPr>
            <a:picLocks noChangeAspect="1"/>
          </p:cNvPicPr>
          <p:nvPr/>
        </p:nvPicPr>
        <p:blipFill>
          <a:blip r:embed="rId4" cstate="print"/>
          <a:srcRect l="12434" t="12201" r="10989" b="13250"/>
          <a:stretch>
            <a:fillRect/>
          </a:stretch>
        </p:blipFill>
        <p:spPr>
          <a:xfrm rot="5400000">
            <a:off x="4796137" y="2124743"/>
            <a:ext cx="3440157" cy="460851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¥ل云玗İαЂÕØÚáÛ丫:Téxt Plàçèhòlðêr 表¥鷗字㌍_W 10"/>
          <p:cNvSpPr txBox="1">
            <a:spLocks/>
          </p:cNvSpPr>
          <p:nvPr/>
        </p:nvSpPr>
        <p:spPr>
          <a:xfrm>
            <a:off x="500034" y="214290"/>
            <a:ext cx="8486804" cy="6215106"/>
          </a:xfrm>
          <a:prstGeom prst="rect">
            <a:avLst/>
          </a:prstGeom>
        </p:spPr>
        <p:txBody>
          <a:bodyPr/>
          <a:lstStyle>
            <a:extLst/>
          </a:lstStyle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8" name="Picture 2" descr="D:\ОБЩАЯ ПАПКА\ВАДИМ\отчеты\Отчёт 2024\Ивановская область\Верхний Ландех_газопровод\Иллюстрации\1611 226587 Авери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32656"/>
            <a:ext cx="4392488" cy="621054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012160" y="2636912"/>
            <a:ext cx="1911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Открытый лист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501122" cy="714380"/>
          </a:xfrm>
        </p:spPr>
        <p:txBody>
          <a:bodyPr/>
          <a:lstStyle>
            <a:extLst/>
          </a:lstStyle>
          <a:p>
            <a:pPr algn="ctr"/>
            <a:r>
              <a:rPr lang="ru-RU" dirty="0" smtClean="0"/>
              <a:t>Раскоп</a:t>
            </a:r>
            <a:endParaRPr lang="ru-RU" dirty="0"/>
          </a:p>
        </p:txBody>
      </p:sp>
      <p:sp>
        <p:nvSpPr>
          <p:cNvPr id="3" name="Rectangle 2"/>
          <p:cNvSpPr>
            <a:spLocks noGrp="1"/>
          </p:cNvSpPr>
          <p:nvPr>
            <p:ph type="body" sz="quarter" idx="14"/>
          </p:nvPr>
        </p:nvSpPr>
        <p:spPr>
          <a:xfrm>
            <a:off x="4786314" y="1071546"/>
            <a:ext cx="4143404" cy="1421350"/>
          </a:xfrm>
        </p:spPr>
        <p:txBody>
          <a:bodyPr/>
          <a:lstStyle>
            <a:extLst/>
          </a:lstStyle>
          <a:p>
            <a:pPr marL="0" indent="0" algn="ctr">
              <a:spcBef>
                <a:spcPts val="0"/>
              </a:spcBef>
            </a:pPr>
            <a:r>
              <a:rPr lang="ru-RU" dirty="0" smtClean="0"/>
              <a:t>Раскопки стоянки Ореховое 6 </a:t>
            </a:r>
          </a:p>
          <a:p>
            <a:pPr marL="0" indent="0" algn="ctr">
              <a:spcBef>
                <a:spcPts val="0"/>
              </a:spcBef>
            </a:pPr>
            <a:r>
              <a:rPr lang="ru-RU" dirty="0" smtClean="0"/>
              <a:t>(2016 г.)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0" y="4437112"/>
            <a:ext cx="4500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Методика работ</a:t>
            </a:r>
            <a:endParaRPr lang="ru-RU" dirty="0" smtClean="0"/>
          </a:p>
        </p:txBody>
      </p:sp>
      <p:pic>
        <p:nvPicPr>
          <p:cNvPr id="7" name="Рисунок 6" descr="P10500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908720"/>
            <a:ext cx="4176464" cy="3132348"/>
          </a:xfrm>
          <a:prstGeom prst="rect">
            <a:avLst/>
          </a:prstGeom>
        </p:spPr>
      </p:pic>
      <p:pic>
        <p:nvPicPr>
          <p:cNvPr id="8" name="Рисунок 7" descr="P820535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39952" y="3347610"/>
            <a:ext cx="4680520" cy="351039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501122" cy="714380"/>
          </a:xfrm>
        </p:spPr>
        <p:txBody>
          <a:bodyPr/>
          <a:lstStyle>
            <a:extLst/>
          </a:lstStyle>
          <a:p>
            <a:pPr algn="ctr"/>
            <a:r>
              <a:rPr lang="ru-RU" dirty="0" smtClean="0"/>
              <a:t>Шурф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0" y="4869160"/>
            <a:ext cx="4500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Методика работ</a:t>
            </a:r>
            <a:endParaRPr lang="ru-RU" dirty="0" smtClean="0"/>
          </a:p>
        </p:txBody>
      </p:sp>
      <p:pic>
        <p:nvPicPr>
          <p:cNvPr id="9" name="Рисунок 8" descr="C:\Рабочая папка\2024\Кохма, Ивановская,10\Фото 2\DSCN1999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5940425" cy="334249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>
            <a:spLocks noGrp="1"/>
          </p:cNvSpPr>
          <p:nvPr>
            <p:ph type="body" sz="quarter" idx="14"/>
          </p:nvPr>
        </p:nvSpPr>
        <p:spPr>
          <a:xfrm>
            <a:off x="6156176" y="1196752"/>
            <a:ext cx="2808312" cy="701270"/>
          </a:xfrm>
        </p:spPr>
        <p:txBody>
          <a:bodyPr/>
          <a:lstStyle>
            <a:extLst/>
          </a:lstStyle>
          <a:p>
            <a:pPr marL="0" indent="0" algn="ctr">
              <a:spcBef>
                <a:spcPts val="0"/>
              </a:spcBef>
            </a:pPr>
            <a:r>
              <a:rPr lang="ru-RU" dirty="0" smtClean="0"/>
              <a:t>Шурф 1х1 м</a:t>
            </a:r>
            <a:endParaRPr lang="ru-RU" dirty="0"/>
          </a:p>
        </p:txBody>
      </p:sp>
      <p:pic>
        <p:nvPicPr>
          <p:cNvPr id="10" name="Рисунок 9" descr="C:\Рабочая папка\2024\Кохма, Ивановская,10\Фото 2\DSCN2003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356992"/>
            <a:ext cx="5418485" cy="30488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501122" cy="714380"/>
          </a:xfrm>
        </p:spPr>
        <p:txBody>
          <a:bodyPr>
            <a:normAutofit fontScale="90000"/>
          </a:bodyPr>
          <a:lstStyle>
            <a:extLst/>
          </a:lstStyle>
          <a:p>
            <a:pPr algn="ctr"/>
            <a:r>
              <a:rPr lang="ru-RU" dirty="0" smtClean="0"/>
              <a:t>Признаки незаконных археологических работ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923928" y="14847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23528" y="1196752"/>
            <a:ext cx="8773556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buFont typeface="Wingdings" pitchFamily="2" charset="2"/>
              <a:buChar char="Ø"/>
            </a:pPr>
            <a:r>
              <a:rPr lang="ru-RU" dirty="0" smtClean="0"/>
              <a:t>Разрешение (открытый лист) отсутствует</a:t>
            </a:r>
          </a:p>
          <a:p>
            <a:pPr fontAlgn="base">
              <a:buFont typeface="Wingdings" pitchFamily="2" charset="2"/>
              <a:buChar char="Ø"/>
            </a:pPr>
            <a:r>
              <a:rPr lang="ru-RU" dirty="0" smtClean="0"/>
              <a:t>Полевая документация отсутствует</a:t>
            </a:r>
          </a:p>
          <a:p>
            <a:pPr fontAlgn="base">
              <a:buFont typeface="Wingdings" pitchFamily="2" charset="2"/>
              <a:buChar char="Ø"/>
            </a:pPr>
            <a:r>
              <a:rPr lang="ru-RU" dirty="0" smtClean="0"/>
              <a:t>Оборудованного долговременного лагеря нет </a:t>
            </a:r>
            <a:endParaRPr lang="ru-RU" dirty="0" smtClean="0"/>
          </a:p>
          <a:p>
            <a:pPr fontAlgn="base"/>
            <a:r>
              <a:rPr lang="ru-RU" dirty="0" smtClean="0"/>
              <a:t>(</a:t>
            </a:r>
            <a:r>
              <a:rPr lang="ru-RU" dirty="0" smtClean="0"/>
              <a:t>только для археологических раскопок/наблюдений)</a:t>
            </a:r>
          </a:p>
          <a:p>
            <a:pPr fontAlgn="base">
              <a:buFont typeface="Wingdings" pitchFamily="2" charset="2"/>
              <a:buChar char="Ø"/>
            </a:pPr>
            <a:r>
              <a:rPr lang="ru-RU" dirty="0" smtClean="0"/>
              <a:t>Трава </a:t>
            </a:r>
            <a:r>
              <a:rPr lang="ru-RU" dirty="0" smtClean="0"/>
              <a:t>для избавления от помех при работе </a:t>
            </a:r>
            <a:r>
              <a:rPr lang="ru-RU" dirty="0" err="1" smtClean="0"/>
              <a:t>металлодетектором</a:t>
            </a:r>
            <a:r>
              <a:rPr lang="ru-RU" dirty="0" smtClean="0"/>
              <a:t> </a:t>
            </a:r>
            <a:r>
              <a:rPr lang="ru-RU" dirty="0" smtClean="0"/>
              <a:t>выжигается</a:t>
            </a:r>
          </a:p>
          <a:p>
            <a:pPr fontAlgn="base">
              <a:buFont typeface="Wingdings" pitchFamily="2" charset="2"/>
              <a:buChar char="Ø"/>
            </a:pPr>
            <a:r>
              <a:rPr lang="ru-RU" dirty="0" smtClean="0"/>
              <a:t>Раскоп имеет вид одной либо нескольких ям и ямок разных размеров </a:t>
            </a:r>
            <a:endParaRPr lang="ru-RU" dirty="0" smtClean="0"/>
          </a:p>
          <a:p>
            <a:pPr fontAlgn="base"/>
            <a:r>
              <a:rPr lang="ru-RU" dirty="0" smtClean="0"/>
              <a:t>неправильной </a:t>
            </a:r>
            <a:r>
              <a:rPr lang="ru-RU" dirty="0" smtClean="0"/>
              <a:t>формы и географической </a:t>
            </a:r>
            <a:r>
              <a:rPr lang="ru-RU" dirty="0" smtClean="0"/>
              <a:t>ориентации </a:t>
            </a:r>
          </a:p>
          <a:p>
            <a:pPr fontAlgn="base"/>
            <a:r>
              <a:rPr lang="ru-RU" dirty="0" smtClean="0"/>
              <a:t>Иногда </a:t>
            </a:r>
            <a:r>
              <a:rPr lang="ru-RU" dirty="0" smtClean="0"/>
              <a:t>это всего лишь снятие дерна</a:t>
            </a:r>
          </a:p>
          <a:p>
            <a:pPr fontAlgn="base">
              <a:buFont typeface="Wingdings" pitchFamily="2" charset="2"/>
              <a:buChar char="Ø"/>
            </a:pPr>
            <a:r>
              <a:rPr lang="ru-RU" dirty="0" smtClean="0"/>
              <a:t>Стенки ям </a:t>
            </a:r>
            <a:r>
              <a:rPr lang="ru-RU" dirty="0" smtClean="0"/>
              <a:t>бесформенные</a:t>
            </a:r>
          </a:p>
          <a:p>
            <a:pPr fontAlgn="base">
              <a:buFont typeface="Wingdings" pitchFamily="2" charset="2"/>
              <a:buChar char="Ø"/>
            </a:pPr>
            <a:r>
              <a:rPr lang="ru-RU" dirty="0" smtClean="0"/>
              <a:t>Яма </a:t>
            </a:r>
            <a:r>
              <a:rPr lang="ru-RU" dirty="0" smtClean="0"/>
              <a:t>не имеет делений на правильные </a:t>
            </a:r>
            <a:r>
              <a:rPr lang="ru-RU" dirty="0" smtClean="0"/>
              <a:t>квадраты</a:t>
            </a:r>
          </a:p>
          <a:p>
            <a:pPr fontAlgn="base">
              <a:buFont typeface="Wingdings" pitchFamily="2" charset="2"/>
              <a:buChar char="Ø"/>
            </a:pPr>
            <a:r>
              <a:rPr lang="ru-RU" dirty="0" smtClean="0"/>
              <a:t> Грунт </a:t>
            </a:r>
            <a:r>
              <a:rPr lang="ru-RU" dirty="0" smtClean="0"/>
              <a:t>из ямы выбирается без всякой методики. Дно </a:t>
            </a:r>
            <a:r>
              <a:rPr lang="ru-RU" dirty="0" smtClean="0"/>
              <a:t>неровное</a:t>
            </a:r>
            <a:endParaRPr lang="ru-RU" dirty="0" smtClean="0"/>
          </a:p>
          <a:p>
            <a:pPr fontAlgn="base">
              <a:buFont typeface="Wingdings" pitchFamily="2" charset="2"/>
              <a:buChar char="Ø"/>
            </a:pPr>
            <a:r>
              <a:rPr lang="ru-RU" dirty="0" smtClean="0"/>
              <a:t>Специализированная аппаратура отсутствует</a:t>
            </a:r>
          </a:p>
          <a:p>
            <a:pPr fontAlgn="base">
              <a:buFont typeface="Wingdings" pitchFamily="2" charset="2"/>
              <a:buChar char="Ø"/>
            </a:pPr>
            <a:r>
              <a:rPr lang="ru-RU" dirty="0" smtClean="0"/>
              <a:t>Активное использование </a:t>
            </a:r>
            <a:r>
              <a:rPr lang="ru-RU" dirty="0" err="1" smtClean="0"/>
              <a:t>металлодетектора</a:t>
            </a:r>
            <a:endParaRPr lang="ru-RU" dirty="0" smtClean="0"/>
          </a:p>
          <a:p>
            <a:pPr fontAlgn="base">
              <a:buFont typeface="Wingdings" pitchFamily="2" charset="2"/>
              <a:buChar char="Ø"/>
            </a:pPr>
            <a:r>
              <a:rPr lang="ru-RU" dirty="0" smtClean="0"/>
              <a:t>Неметаллические </a:t>
            </a:r>
            <a:r>
              <a:rPr lang="ru-RU" dirty="0" smtClean="0"/>
              <a:t>предметы (обломки керамических сосудов, </a:t>
            </a:r>
            <a:endParaRPr lang="ru-RU" dirty="0" smtClean="0"/>
          </a:p>
          <a:p>
            <a:pPr fontAlgn="base"/>
            <a:r>
              <a:rPr lang="ru-RU" dirty="0" smtClean="0"/>
              <a:t>фрагменты </a:t>
            </a:r>
            <a:r>
              <a:rPr lang="ru-RU" dirty="0" smtClean="0"/>
              <a:t>архитектурных деталей и т.п.) </a:t>
            </a:r>
            <a:r>
              <a:rPr lang="ru-RU" dirty="0" smtClean="0"/>
              <a:t>выбрасываются</a:t>
            </a:r>
          </a:p>
          <a:p>
            <a:pPr fontAlgn="base">
              <a:buFont typeface="Wingdings" pitchFamily="2" charset="2"/>
              <a:buChar char="Ø"/>
            </a:pPr>
            <a:r>
              <a:rPr lang="ru-RU" dirty="0" smtClean="0"/>
              <a:t>Человеческие </a:t>
            </a:r>
            <a:r>
              <a:rPr lang="ru-RU" dirty="0" smtClean="0"/>
              <a:t>останки часто разбрасываются около </a:t>
            </a:r>
            <a:r>
              <a:rPr lang="ru-RU" dirty="0" smtClean="0"/>
              <a:t>раскопов</a:t>
            </a:r>
          </a:p>
          <a:p>
            <a:pPr fontAlgn="base">
              <a:buFont typeface="Wingdings" pitchFamily="2" charset="2"/>
              <a:buChar char="Ø"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2"/>
          <p:cNvPicPr>
            <a:picLocks noChangeAspect="1" noChangeArrowheads="1"/>
          </p:cNvPicPr>
          <p:nvPr/>
        </p:nvPicPr>
        <p:blipFill>
          <a:blip r:embed="rId3" cstate="print"/>
          <a:srcRect b="74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14282" y="2643182"/>
            <a:ext cx="85154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4400" b="1" smtClean="0"/>
              <a:t>СПАСИБО ЗА ВНИМАНИЕ!</a:t>
            </a:r>
            <a:endParaRPr lang="ru-RU" sz="4400" b="1" dirty="0"/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/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ssicPhotoAlbum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70000"/>
                <a:satMod val="350000"/>
              </a:schemeClr>
            </a:gs>
          </a:gsLst>
          <a:path path="circle">
            <a:fillToRect l="51000" t="-20000" r="2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25000"/>
                <a:satMod val="350000"/>
              </a:schemeClr>
              <a:schemeClr val="phClr">
                <a:tint val="83000"/>
                <a:satMod val="115000"/>
              </a:schemeClr>
            </a:duotone>
          </a:blip>
          <a:tile tx="0" ty="0" sx="120000" sy="120000" flip="xy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ClassicPhotoAlbum</Template>
  <TotalTime>0</TotalTime>
  <Words>182</Words>
  <Application>Microsoft Office PowerPoint</Application>
  <PresentationFormat>Экран (4:3)</PresentationFormat>
  <Paragraphs>53</Paragraphs>
  <Slides>9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ClassicPhotoAlbum</vt:lpstr>
      <vt:lpstr> </vt:lpstr>
      <vt:lpstr>Слайд 2</vt:lpstr>
      <vt:lpstr>Слайд 3</vt:lpstr>
      <vt:lpstr>Слайд 4</vt:lpstr>
      <vt:lpstr>Слайд 5</vt:lpstr>
      <vt:lpstr>Раскоп</vt:lpstr>
      <vt:lpstr>Шурф</vt:lpstr>
      <vt:lpstr>Признаки незаконных археологических работ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2018-04-16T10:55:58Z</dcterms:created>
  <dcterms:modified xsi:type="dcterms:W3CDTF">2024-09-26T13:21:11Z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1049</vt:i4>
  </property>
  <property fmtid="{D5CDD505-2E9C-101B-9397-08002B2CF9AE}" pid="3" name="_Version">
    <vt:lpwstr>12.0.4518</vt:lpwstr>
  </property>
</Properties>
</file>