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03" r:id="rId3"/>
    <p:sldId id="318" r:id="rId4"/>
    <p:sldId id="284" r:id="rId5"/>
    <p:sldId id="304" r:id="rId6"/>
    <p:sldId id="295" r:id="rId7"/>
    <p:sldId id="313" r:id="rId8"/>
    <p:sldId id="317" r:id="rId9"/>
    <p:sldId id="324" r:id="rId10"/>
    <p:sldId id="319" r:id="rId11"/>
    <p:sldId id="309" r:id="rId12"/>
    <p:sldId id="310" r:id="rId13"/>
    <p:sldId id="316" r:id="rId14"/>
    <p:sldId id="326" r:id="rId15"/>
    <p:sldId id="329" r:id="rId16"/>
  </p:sldIdLst>
  <p:sldSz cx="24384000" cy="13716000"/>
  <p:notesSz cx="7099300" cy="102346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1618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67" userDrawn="1">
          <p15:clr>
            <a:srgbClr val="A4A3A4"/>
          </p15:clr>
        </p15:guide>
        <p15:guide id="2" pos="7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ысин Андрей Викторович" initials="ПАВ" lastIdx="2" clrIdx="0">
    <p:extLst>
      <p:ext uri="{19B8F6BF-5375-455C-9EA6-DF929625EA0E}">
        <p15:presenceInfo xmlns:p15="http://schemas.microsoft.com/office/powerpoint/2012/main" xmlns="" userId="Пысин Андрей Викторович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A2DA"/>
    <a:srgbClr val="87BDD9"/>
    <a:srgbClr val="FFEDBE"/>
    <a:srgbClr val="CEE9F2"/>
    <a:srgbClr val="33A1D8"/>
    <a:srgbClr val="FF7800"/>
    <a:srgbClr val="FFC626"/>
    <a:srgbClr val="CAD4D7"/>
    <a:srgbClr val="8C8C8C"/>
    <a:srgbClr val="507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2CD"/>
          </a:solidFill>
        </a:fill>
      </a:tcStyle>
    </a:wholeTbl>
    <a:band2H>
      <a:tcTxStyle/>
      <a:tcStyle>
        <a:tcBdr/>
        <a:fill>
          <a:solidFill>
            <a:srgbClr val="FF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DBDE"/>
          </a:solidFill>
        </a:fill>
      </a:tcStyle>
    </a:wholeTbl>
    <a:band2H>
      <a:tcTxStyle/>
      <a:tcStyle>
        <a:tcBdr/>
        <a:fill>
          <a:solidFill>
            <a:srgbClr val="EBEE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8FFCD"/>
          </a:solidFill>
        </a:fill>
      </a:tcStyle>
    </a:wholeTbl>
    <a:band2H>
      <a:tcTxStyle/>
      <a:tcStyle>
        <a:tcBdr/>
        <a:fill>
          <a:solidFill>
            <a:srgbClr val="FCFF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46" autoAdjust="0"/>
    <p:restoredTop sz="95394" autoAdjust="0"/>
  </p:normalViewPr>
  <p:slideViewPr>
    <p:cSldViewPr snapToGrid="0" snapToObjects="1" showGuides="1">
      <p:cViewPr>
        <p:scale>
          <a:sx n="40" d="100"/>
          <a:sy n="40" d="100"/>
        </p:scale>
        <p:origin x="-546" y="-90"/>
      </p:cViewPr>
      <p:guideLst>
        <p:guide orient="horz" pos="5567"/>
        <p:guide pos="7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842F7-8977-4CA6-A94B-DD187F33DAE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29351-F783-44BA-98E0-D5902B75A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105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</p:spPr>
        <p:txBody>
          <a:bodyPr lIns="99048" tIns="49524" rIns="99048" bIns="49524"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46574" y="4861441"/>
            <a:ext cx="5206153" cy="4605576"/>
          </a:xfrm>
          <a:prstGeom prst="rect">
            <a:avLst/>
          </a:prstGeom>
        </p:spPr>
        <p:txBody>
          <a:bodyPr lIns="99048" tIns="49524" rIns="99048" bIns="49524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923421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161825" latinLnBrk="0">
      <a:defRPr sz="1600">
        <a:latin typeface="+mj-lt"/>
        <a:ea typeface="+mj-ea"/>
        <a:cs typeface="+mj-cs"/>
        <a:sym typeface="Arial"/>
      </a:defRPr>
    </a:lvl1pPr>
    <a:lvl2pPr indent="228600" defTabSz="1161825" latinLnBrk="0">
      <a:defRPr sz="1600">
        <a:latin typeface="+mj-lt"/>
        <a:ea typeface="+mj-ea"/>
        <a:cs typeface="+mj-cs"/>
        <a:sym typeface="Arial"/>
      </a:defRPr>
    </a:lvl2pPr>
    <a:lvl3pPr indent="457200" defTabSz="1161825" latinLnBrk="0">
      <a:defRPr sz="1600">
        <a:latin typeface="+mj-lt"/>
        <a:ea typeface="+mj-ea"/>
        <a:cs typeface="+mj-cs"/>
        <a:sym typeface="Arial"/>
      </a:defRPr>
    </a:lvl3pPr>
    <a:lvl4pPr indent="685800" defTabSz="1161825" latinLnBrk="0">
      <a:defRPr sz="1600">
        <a:latin typeface="+mj-lt"/>
        <a:ea typeface="+mj-ea"/>
        <a:cs typeface="+mj-cs"/>
        <a:sym typeface="Arial"/>
      </a:defRPr>
    </a:lvl4pPr>
    <a:lvl5pPr indent="914400" defTabSz="1161825" latinLnBrk="0">
      <a:defRPr sz="1600">
        <a:latin typeface="+mj-lt"/>
        <a:ea typeface="+mj-ea"/>
        <a:cs typeface="+mj-cs"/>
        <a:sym typeface="Arial"/>
      </a:defRPr>
    </a:lvl5pPr>
    <a:lvl6pPr indent="1143000" defTabSz="1161825" latinLnBrk="0">
      <a:defRPr sz="1600">
        <a:latin typeface="+mj-lt"/>
        <a:ea typeface="+mj-ea"/>
        <a:cs typeface="+mj-cs"/>
        <a:sym typeface="Arial"/>
      </a:defRPr>
    </a:lvl6pPr>
    <a:lvl7pPr indent="1371600" defTabSz="1161825" latinLnBrk="0">
      <a:defRPr sz="1600">
        <a:latin typeface="+mj-lt"/>
        <a:ea typeface="+mj-ea"/>
        <a:cs typeface="+mj-cs"/>
        <a:sym typeface="Arial"/>
      </a:defRPr>
    </a:lvl7pPr>
    <a:lvl8pPr indent="1600200" defTabSz="1161825" latinLnBrk="0">
      <a:defRPr sz="1600">
        <a:latin typeface="+mj-lt"/>
        <a:ea typeface="+mj-ea"/>
        <a:cs typeface="+mj-cs"/>
        <a:sym typeface="Arial"/>
      </a:defRPr>
    </a:lvl8pPr>
    <a:lvl9pPr indent="1828800" defTabSz="1161825" latinLnBrk="0">
      <a:defRPr sz="16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043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915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328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586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520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682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95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036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413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087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139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5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6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32482" y="3074689"/>
            <a:ext cx="10671517" cy="9114312"/>
          </a:xfrm>
          <a:prstGeom prst="rect">
            <a:avLst/>
          </a:prstGeom>
        </p:spPr>
        <p:txBody>
          <a:bodyPr/>
          <a:lstStyle>
            <a:lvl1pPr marL="548053" indent="-484553">
              <a:buSzPts val="3200"/>
              <a:defRPr sz="3200"/>
            </a:lvl1pPr>
            <a:lvl2pPr marL="1103992" indent="-551542">
              <a:buSzPts val="3200"/>
              <a:defRPr sz="3200"/>
            </a:lvl2pPr>
            <a:lvl3pPr marL="1561192" indent="-551542">
              <a:buSzPts val="3200"/>
              <a:defRPr sz="3200"/>
            </a:lvl3pPr>
            <a:lvl4pPr marL="2018392" indent="-551542">
              <a:buSzPts val="3200"/>
              <a:defRPr sz="3200"/>
            </a:lvl4pPr>
            <a:lvl5pPr marL="2475592" indent="-551542">
              <a:buSzPts val="3200"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7" name="Google Shape;23;p5"/>
          <p:cNvSpPr txBox="1">
            <a:spLocks noGrp="1"/>
          </p:cNvSpPr>
          <p:nvPr>
            <p:ph type="body" sz="half" idx="21"/>
          </p:nvPr>
        </p:nvSpPr>
        <p:spPr>
          <a:xfrm>
            <a:off x="12893300" y="3074689"/>
            <a:ext cx="10671518" cy="9114312"/>
          </a:xfrm>
          <a:prstGeom prst="rect">
            <a:avLst/>
          </a:prstGeom>
        </p:spPr>
        <p:txBody>
          <a:bodyPr/>
          <a:lstStyle/>
          <a:p>
            <a:pPr marL="548053" indent="-484553">
              <a:buSzPts val="3200"/>
              <a:defRPr sz="32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5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2483" y="1482285"/>
            <a:ext cx="7492376" cy="2016044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Текст заголовка</a:t>
            </a:r>
          </a:p>
        </p:txBody>
      </p:sp>
      <p:sp>
        <p:nvSpPr>
          <p:cNvPr id="5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2483" y="3707315"/>
            <a:ext cx="7492376" cy="8481941"/>
          </a:xfrm>
          <a:prstGeom prst="rect">
            <a:avLst/>
          </a:prstGeom>
        </p:spPr>
        <p:txBody>
          <a:bodyPr/>
          <a:lstStyle>
            <a:lvl1pPr marL="543378" indent="-448128">
              <a:buSzPts val="2600"/>
              <a:defRPr sz="2600"/>
            </a:lvl1pPr>
            <a:lvl2pPr marL="1000578" indent="-448128">
              <a:buSzPts val="2600"/>
              <a:defRPr sz="2600"/>
            </a:lvl2pPr>
            <a:lvl3pPr marL="1457778" indent="-448128">
              <a:buSzPts val="2600"/>
              <a:defRPr sz="2600"/>
            </a:lvl3pPr>
            <a:lvl4pPr marL="1914978" indent="-448128">
              <a:buSzPts val="2600"/>
              <a:defRPr sz="2600"/>
            </a:lvl4pPr>
            <a:lvl5pPr marL="2372178" indent="-448128">
              <a:buSzPts val="2600"/>
              <a:defRPr sz="2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08838" y="1200955"/>
            <a:ext cx="16988658" cy="10913846"/>
          </a:xfrm>
          <a:prstGeom prst="rect">
            <a:avLst/>
          </a:prstGeom>
        </p:spPr>
        <p:txBody>
          <a:bodyPr anchor="ctr"/>
          <a:lstStyle>
            <a:lvl1pPr>
              <a:defRPr sz="11000"/>
            </a:lvl1pPr>
          </a:lstStyle>
          <a:p>
            <a:r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70" name="Google Shape;36;p9"/>
          <p:cNvSpPr/>
          <p:nvPr/>
        </p:nvSpPr>
        <p:spPr>
          <a:xfrm>
            <a:off x="12198574" y="-334"/>
            <a:ext cx="12197680" cy="1372235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/>
          </a:p>
        </p:txBody>
      </p:sp>
      <p:sp>
        <p:nvSpPr>
          <p:cNvPr id="7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09226" y="3289989"/>
            <a:ext cx="10792043" cy="3954707"/>
          </a:xfrm>
          <a:prstGeom prst="rect">
            <a:avLst/>
          </a:prstGeom>
        </p:spPr>
        <p:txBody>
          <a:bodyPr anchor="b"/>
          <a:lstStyle>
            <a:lvl1pPr algn="ctr">
              <a:defRPr sz="9600"/>
            </a:lvl1pPr>
          </a:lstStyle>
          <a:p>
            <a:r>
              <a:t>Текст заголовка</a:t>
            </a:r>
          </a:p>
        </p:txBody>
      </p:sp>
      <p:sp>
        <p:nvSpPr>
          <p:cNvPr id="7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09226" y="7478329"/>
            <a:ext cx="10792043" cy="3294891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4800"/>
            </a:lvl1pPr>
            <a:lvl2pPr marL="0" indent="0" algn="ctr">
              <a:buClrTx/>
              <a:buSzTx/>
              <a:buFontTx/>
              <a:buNone/>
              <a:defRPr sz="4800"/>
            </a:lvl2pPr>
            <a:lvl3pPr marL="0" indent="0" algn="ctr">
              <a:buClrTx/>
              <a:buSzTx/>
              <a:buFontTx/>
              <a:buNone/>
              <a:defRPr sz="4800"/>
            </a:lvl3pPr>
            <a:lvl4pPr marL="0" indent="0" algn="ctr">
              <a:buClrTx/>
              <a:buSzTx/>
              <a:buFontTx/>
              <a:buNone/>
              <a:defRPr sz="4800"/>
            </a:lvl4pPr>
            <a:lvl5pPr marL="0" indent="0" algn="ctr">
              <a:buClrTx/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3" name="Google Shape;39;p9"/>
          <p:cNvSpPr txBox="1">
            <a:spLocks noGrp="1"/>
          </p:cNvSpPr>
          <p:nvPr>
            <p:ph type="body" sz="half" idx="21"/>
          </p:nvPr>
        </p:nvSpPr>
        <p:spPr>
          <a:xfrm>
            <a:off x="13179032" y="1931760"/>
            <a:ext cx="10236854" cy="9857606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2482" y="11286759"/>
            <a:ext cx="16004131" cy="1614283"/>
          </a:xfrm>
          <a:prstGeom prst="rect">
            <a:avLst/>
          </a:prstGeom>
        </p:spPr>
        <p:txBody>
          <a:bodyPr anchor="ctr"/>
          <a:lstStyle>
            <a:lvl1pPr marL="290456" indent="-61856">
              <a:buClrTx/>
              <a:buSzTx/>
              <a:buFontTx/>
              <a:buNone/>
            </a:lvl1pPr>
            <a:lvl2pPr marL="290456" indent="-290456">
              <a:buClrTx/>
              <a:buSzTx/>
              <a:buFontTx/>
              <a:buNone/>
            </a:lvl2pPr>
            <a:lvl3pPr marL="290456" indent="-290456">
              <a:buClrTx/>
              <a:buSzTx/>
              <a:buFontTx/>
              <a:buNone/>
            </a:lvl3pPr>
            <a:lvl4pPr marL="290456" indent="-290456">
              <a:buClrTx/>
              <a:buSzTx/>
              <a:buFontTx/>
              <a:buNone/>
            </a:lvl4pPr>
            <a:lvl5pPr marL="290456" indent="-290456">
              <a:buClrTx/>
              <a:buSzTx/>
              <a:buFontTx/>
              <a:buNone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9" name="xx%"/>
          <p:cNvSpPr txBox="1">
            <a:spLocks noGrp="1"/>
          </p:cNvSpPr>
          <p:nvPr>
            <p:ph type="title" hasCustomPrompt="1"/>
          </p:nvPr>
        </p:nvSpPr>
        <p:spPr>
          <a:xfrm>
            <a:off x="832483" y="2951032"/>
            <a:ext cx="22733184" cy="5238128"/>
          </a:xfrm>
          <a:prstGeom prst="rect">
            <a:avLst/>
          </a:prstGeom>
        </p:spPr>
        <p:txBody>
          <a:bodyPr anchor="b"/>
          <a:lstStyle>
            <a:lvl1pPr algn="ctr">
              <a:defRPr sz="27400"/>
            </a:lvl1pPr>
          </a:lstStyle>
          <a:p>
            <a:r>
              <a:t>xx%</a:t>
            </a:r>
          </a:p>
        </p:txBody>
      </p:sp>
      <p:sp>
        <p:nvSpPr>
          <p:cNvPr id="9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32483" y="8409826"/>
            <a:ext cx="22733184" cy="3470613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28728" cy="254001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894" y="12964038"/>
            <a:ext cx="5401777" cy="758014"/>
          </a:xfrm>
          <a:prstGeom prst="rect">
            <a:avLst/>
          </a:prstGeom>
          <a:solidFill>
            <a:srgbClr val="662C90"/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Google Shape;56;p13"/>
          <p:cNvSpPr txBox="1"/>
          <p:nvPr/>
        </p:nvSpPr>
        <p:spPr>
          <a:xfrm>
            <a:off x="267040" y="13047747"/>
            <a:ext cx="4913559" cy="60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6163" tIns="116163" rIns="116163" bIns="116163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dirty="0"/>
              <a:t>202</a:t>
            </a:r>
            <a:r>
              <a:rPr lang="ru-RU" dirty="0"/>
              <a:t>2</a:t>
            </a:r>
            <a:endParaRPr dirty="0"/>
          </a:p>
        </p:txBody>
      </p:sp>
      <p:sp>
        <p:nvSpPr>
          <p:cNvPr id="4" name="Прямоугольник 9"/>
          <p:cNvSpPr/>
          <p:nvPr/>
        </p:nvSpPr>
        <p:spPr>
          <a:xfrm>
            <a:off x="5567100" y="12964038"/>
            <a:ext cx="17490026" cy="758014"/>
          </a:xfrm>
          <a:prstGeom prst="rect">
            <a:avLst/>
          </a:prstGeom>
          <a:solidFill>
            <a:srgbClr val="662C90"/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Google Shape;56;p13"/>
          <p:cNvSpPr txBox="1"/>
          <p:nvPr/>
        </p:nvSpPr>
        <p:spPr>
          <a:xfrm>
            <a:off x="16458130" y="13047747"/>
            <a:ext cx="6390149" cy="60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6163" tIns="116163" rIns="116163" bIns="116163">
            <a:spAutoFit/>
          </a:bodyPr>
          <a:lstStyle/>
          <a:p>
            <a:pPr algn="r">
              <a:defRPr sz="2400" spc="48">
                <a:solidFill>
                  <a:srgbClr val="FFED4D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#СТРАНУ_МЕНЯЮТ_ЛЮДИ</a:t>
            </a:r>
          </a:p>
        </p:txBody>
      </p:sp>
      <p:sp>
        <p:nvSpPr>
          <p:cNvPr id="6" name="Прямоугольник 11"/>
          <p:cNvSpPr/>
          <p:nvPr/>
        </p:nvSpPr>
        <p:spPr>
          <a:xfrm>
            <a:off x="23221556" y="12964038"/>
            <a:ext cx="1173651" cy="758014"/>
          </a:xfrm>
          <a:prstGeom prst="rect">
            <a:avLst/>
          </a:prstGeom>
          <a:solidFill>
            <a:srgbClr val="662C90"/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608061" y="13046591"/>
            <a:ext cx="476397" cy="547983"/>
          </a:xfrm>
          <a:prstGeom prst="rect">
            <a:avLst/>
          </a:prstGeom>
          <a:ln w="12700">
            <a:miter lim="400000"/>
          </a:ln>
        </p:spPr>
        <p:txBody>
          <a:bodyPr wrap="none" lIns="58091" tIns="58091" rIns="58091" bIns="58091">
            <a:spAutoFit/>
          </a:bodyPr>
          <a:lstStyle>
            <a:lvl1pPr>
              <a:defRPr sz="3000" b="1">
                <a:solidFill>
                  <a:srgbClr val="FFED4D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2483" y="1187283"/>
            <a:ext cx="22733184" cy="1527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09647" tIns="209647" rIns="209647" bIns="209647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9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2483" y="3074689"/>
            <a:ext cx="22733184" cy="9114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09647" tIns="209647" rIns="209647" bIns="209647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519792" marR="0" indent="-5007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●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9706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○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4278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■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8850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●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3422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○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7994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■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2566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●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7138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○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171042" marR="0" indent="-449942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600"/>
        <a:buFont typeface="Arial"/>
        <a:buChar char="■"/>
        <a:tabLst/>
        <a:defRPr sz="1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1pPr>
      <a:lvl2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2pPr>
      <a:lvl3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3pPr>
      <a:lvl4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4pPr>
      <a:lvl5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5pPr>
      <a:lvl6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6pPr>
      <a:lvl7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7pPr>
      <a:lvl8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8pPr>
      <a:lvl9pPr marL="0" marR="0" indent="0" algn="l" defTabSz="11618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 Narrow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5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leader-id.ru/" TargetMode="External"/><Relationship Id="rId5" Type="http://schemas.openxmlformats.org/officeDocument/2006/relationships/hyperlink" Target="https://leader-id.ru/places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7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7.jpe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665931" y="12800602"/>
            <a:ext cx="204779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</a:t>
            </a:fld>
            <a:endParaRPr/>
          </a:p>
        </p:txBody>
      </p:sp>
      <p:pic>
        <p:nvPicPr>
          <p:cNvPr id="124" name="Изображение" descr="Изображение"/>
          <p:cNvPicPr>
            <a:picLocks noChangeAspect="1"/>
          </p:cNvPicPr>
          <p:nvPr/>
        </p:nvPicPr>
        <p:blipFill>
          <a:blip r:embed="rId2" cstate="print"/>
          <a:srcRect l="17657" t="25847" b="29721"/>
          <a:stretch>
            <a:fillRect/>
          </a:stretch>
        </p:blipFill>
        <p:spPr>
          <a:xfrm>
            <a:off x="-749546" y="-1574285"/>
            <a:ext cx="25258394" cy="16490185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КОНЦЕПЦИЯ ФОРУМА АСИ 2020"/>
          <p:cNvSpPr txBox="1"/>
          <p:nvPr/>
        </p:nvSpPr>
        <p:spPr>
          <a:xfrm>
            <a:off x="13201650" y="1309267"/>
            <a:ext cx="6488423" cy="57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/>
              <a:t>ПРЕЗЕНТАЦИЯ </a:t>
            </a:r>
            <a:r>
              <a:rPr dirty="0"/>
              <a:t>ФОРУМА</a:t>
            </a:r>
            <a:r>
              <a:rPr lang="ru-RU" dirty="0"/>
              <a:t>-</a:t>
            </a:r>
            <a:r>
              <a:rPr dirty="0"/>
              <a:t>202</a:t>
            </a:r>
            <a:r>
              <a:rPr lang="ru-RU" dirty="0"/>
              <a:t>3</a:t>
            </a:r>
            <a:endParaRPr dirty="0"/>
          </a:p>
        </p:txBody>
      </p:sp>
      <p:pic>
        <p:nvPicPr>
          <p:cNvPr id="127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05023" y="889971"/>
            <a:ext cx="3717608" cy="141757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КОНЦЕПЦИЯ ФОРУМА АСИ 2020"/>
          <p:cNvSpPr txBox="1"/>
          <p:nvPr/>
        </p:nvSpPr>
        <p:spPr>
          <a:xfrm>
            <a:off x="10161609" y="4697234"/>
            <a:ext cx="13430158" cy="3071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sz="9600" dirty="0">
                <a:latin typeface="Gilroy Light" panose="00000400000000000000" pitchFamily="50" charset="-52"/>
              </a:rPr>
              <a:t>СИЛЬНЫЕ ИДЕИ ДЛЯ НОВОГО ВРЕМЕНИ</a:t>
            </a:r>
            <a:endParaRPr sz="9600" dirty="0">
              <a:latin typeface="Gilroy Light" panose="00000400000000000000" pitchFamily="50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76676" y="9020882"/>
            <a:ext cx="12938118" cy="1225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latin typeface="Gilroy Light" panose="00000400000000000000" pitchFamily="50" charset="-52"/>
              </a:rPr>
              <a:t>СТРАНУ МЕНЯЮТ ЛЮДИ!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888503" y="11717382"/>
            <a:ext cx="2770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Gilroy ExtraBold"/>
              </a:rPr>
              <a:t>Организаторы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98214" y="12265586"/>
            <a:ext cx="2696969" cy="6590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539130" y="11717382"/>
            <a:ext cx="1615135" cy="548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Gilroy ExtraBold"/>
              </a:rPr>
              <a:t>Партнер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5074838" y="12013018"/>
            <a:ext cx="5693482" cy="1201009"/>
            <a:chOff x="15074838" y="12013018"/>
            <a:chExt cx="5693482" cy="1201009"/>
          </a:xfrm>
        </p:grpSpPr>
        <p:pic>
          <p:nvPicPr>
            <p:cNvPr id="128" name="Изображение" descr="Изображение"/>
            <p:cNvPicPr>
              <a:picLocks noChangeAspect="1"/>
            </p:cNvPicPr>
            <p:nvPr/>
          </p:nvPicPr>
          <p:blipFill rotWithShape="1">
            <a:blip r:embed="rId5" cstate="print"/>
            <a:srcRect t="1" r="53669" b="-16813"/>
            <a:stretch/>
          </p:blipFill>
          <p:spPr>
            <a:xfrm>
              <a:off x="15074838" y="12013018"/>
              <a:ext cx="3429871" cy="120100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6776" y="12360309"/>
              <a:ext cx="3011544" cy="695667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3736" y="2743260"/>
            <a:ext cx="21713424" cy="1275862"/>
          </a:xfrm>
          <a:prstGeom prst="rect">
            <a:avLst/>
          </a:prstGeom>
        </p:spPr>
      </p:pic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10</a:t>
            </a:fld>
            <a:endParaRPr/>
          </a:p>
        </p:txBody>
      </p:sp>
      <p:sp>
        <p:nvSpPr>
          <p:cNvPr id="139" name="Цель и задачи Форума"/>
          <p:cNvSpPr txBox="1"/>
          <p:nvPr/>
        </p:nvSpPr>
        <p:spPr>
          <a:xfrm>
            <a:off x="1248422" y="1063240"/>
            <a:ext cx="20592497" cy="168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Акселерация</a:t>
            </a:r>
          </a:p>
          <a:p>
            <a:endParaRPr lang="ru-RU" sz="400" dirty="0"/>
          </a:p>
          <a:p>
            <a:endParaRPr lang="ru-RU" sz="2400" dirty="0"/>
          </a:p>
          <a:p>
            <a:r>
              <a:rPr lang="ru-RU" sz="2400" dirty="0"/>
              <a:t>Ускорение развития и повышение эффективности реализации проектов и инициатив</a:t>
            </a:r>
            <a:endParaRPr sz="2400" dirty="0"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Прямоугольник 20"/>
          <p:cNvSpPr/>
          <p:nvPr/>
        </p:nvSpPr>
        <p:spPr>
          <a:xfrm>
            <a:off x="1303767" y="2697090"/>
            <a:ext cx="21713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Лидеры наиболее востребованных инициатив в период проведения форума приглашаются </a:t>
            </a:r>
            <a:b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</a:br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на акселерационные программы </a:t>
            </a:r>
            <a:b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</a:br>
            <a:r>
              <a:rPr lang="ru-RU" sz="2400" cap="all" dirty="0">
                <a:latin typeface="Gilroy ExtraBold" pitchFamily="2" charset="0"/>
                <a:ea typeface="Gilroy"/>
                <a:cs typeface="Gilroy"/>
                <a:sym typeface="Gilroy"/>
              </a:rPr>
              <a:t>(доработка проектов, развитие команд, их компетенций и навыков для реализации инициатив и проектов)</a:t>
            </a:r>
            <a:endParaRPr lang="ru-RU" sz="2400" dirty="0"/>
          </a:p>
        </p:txBody>
      </p:sp>
      <p:sp>
        <p:nvSpPr>
          <p:cNvPr id="141" name="Google Shape;300;p21"/>
          <p:cNvSpPr txBox="1"/>
          <p:nvPr/>
        </p:nvSpPr>
        <p:spPr>
          <a:xfrm>
            <a:off x="2755405" y="5824199"/>
            <a:ext cx="834794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b="1" dirty="0"/>
              <a:t>Цель - обеспечить ускоренный рост и поддержку проектов, команд и компаний</a:t>
            </a:r>
            <a:endParaRPr b="1" dirty="0"/>
          </a:p>
        </p:txBody>
      </p:sp>
      <p:sp>
        <p:nvSpPr>
          <p:cNvPr id="33" name="Google Shape;300;p21"/>
          <p:cNvSpPr txBox="1"/>
          <p:nvPr/>
        </p:nvSpPr>
        <p:spPr>
          <a:xfrm>
            <a:off x="2702570" y="4303421"/>
            <a:ext cx="8703450" cy="15207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3800" b="1" cap="all"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>
                <a:latin typeface="Gilroy ExtraBold" pitchFamily="2" charset="0"/>
              </a:rPr>
              <a:t>Акселерационная программа проектно-образовательного интенсива «Архипелаг»</a:t>
            </a:r>
            <a:endParaRPr dirty="0">
              <a:latin typeface="Gilroy ExtraBold" pitchFamily="2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1358240" y="4317112"/>
            <a:ext cx="9391051" cy="1613649"/>
            <a:chOff x="13722338" y="3636061"/>
            <a:chExt cx="9391051" cy="1613649"/>
          </a:xfrm>
        </p:grpSpPr>
        <p:sp>
          <p:nvSpPr>
            <p:cNvPr id="134" name="Google Shape;300;p21"/>
            <p:cNvSpPr txBox="1"/>
            <p:nvPr/>
          </p:nvSpPr>
          <p:spPr>
            <a:xfrm>
              <a:off x="15064905" y="3636061"/>
              <a:ext cx="8048484" cy="10529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8091" tIns="58091" rIns="58091" bIns="58091">
              <a:spAutoFit/>
            </a:bodyPr>
            <a:lstStyle>
              <a:lvl1pPr>
                <a:lnSpc>
                  <a:spcPct val="80000"/>
                </a:lnSpc>
                <a:defRPr sz="3800" b="1" cap="all">
                  <a:latin typeface="Gilroy"/>
                  <a:ea typeface="Gilroy"/>
                  <a:cs typeface="Gilroy"/>
                  <a:sym typeface="Gilroy"/>
                </a:defRPr>
              </a:lvl1pPr>
            </a:lstStyle>
            <a:p>
              <a:r>
                <a:rPr lang="ru-RU" dirty="0">
                  <a:latin typeface="Gilroy ExtraBold" pitchFamily="2" charset="0"/>
                </a:rPr>
                <a:t>ФОНД по поддержке социальных проектов</a:t>
              </a:r>
              <a:endParaRPr dirty="0">
                <a:latin typeface="Gilroy ExtraBold" pitchFamily="2" charset="0"/>
              </a:endParaRPr>
            </a:p>
          </p:txBody>
        </p:sp>
        <p:grpSp>
          <p:nvGrpSpPr>
            <p:cNvPr id="34" name="Группа"/>
            <p:cNvGrpSpPr/>
            <p:nvPr/>
          </p:nvGrpSpPr>
          <p:grpSpPr>
            <a:xfrm>
              <a:off x="13722338" y="3636062"/>
              <a:ext cx="1156871" cy="1613648"/>
              <a:chOff x="0" y="0"/>
              <a:chExt cx="1156869" cy="1613647"/>
            </a:xfrm>
          </p:grpSpPr>
          <p:sp>
            <p:nvSpPr>
              <p:cNvPr id="35" name="Линия"/>
              <p:cNvSpPr/>
              <p:nvPr/>
            </p:nvSpPr>
            <p:spPr>
              <a:xfrm rot="5400000">
                <a:off x="-452192" y="452191"/>
                <a:ext cx="1613648" cy="709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0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33A1D8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>
                  <a:defRPr sz="2400">
                    <a:latin typeface="Gilroy Light"/>
                    <a:ea typeface="Gilroy Light"/>
                    <a:cs typeface="Gilroy Light"/>
                    <a:sym typeface="Gilroy Light"/>
                  </a:defRPr>
                </a:pPr>
                <a:endParaRPr/>
              </a:p>
            </p:txBody>
          </p:sp>
          <p:sp>
            <p:nvSpPr>
              <p:cNvPr id="36" name="Линия"/>
              <p:cNvSpPr/>
              <p:nvPr/>
            </p:nvSpPr>
            <p:spPr>
              <a:xfrm rot="5400000">
                <a:off x="-4586" y="452191"/>
                <a:ext cx="1613648" cy="709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0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33A1D8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>
                  <a:defRPr sz="2400">
                    <a:latin typeface="Gilroy Light"/>
                    <a:ea typeface="Gilroy Light"/>
                    <a:cs typeface="Gilroy Light"/>
                    <a:sym typeface="Gilroy Light"/>
                  </a:defRPr>
                </a:pPr>
                <a:endParaRPr/>
              </a:p>
            </p:txBody>
          </p:sp>
        </p:grpSp>
      </p:grpSp>
      <p:grpSp>
        <p:nvGrpSpPr>
          <p:cNvPr id="37" name="Группа"/>
          <p:cNvGrpSpPr/>
          <p:nvPr/>
        </p:nvGrpSpPr>
        <p:grpSpPr>
          <a:xfrm>
            <a:off x="1283737" y="4372583"/>
            <a:ext cx="1156871" cy="1613648"/>
            <a:chOff x="0" y="0"/>
            <a:chExt cx="1156869" cy="1613647"/>
          </a:xfrm>
        </p:grpSpPr>
        <p:sp>
          <p:nvSpPr>
            <p:cNvPr id="38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39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sp>
        <p:nvSpPr>
          <p:cNvPr id="22" name="Google Shape;300;p21"/>
          <p:cNvSpPr txBox="1"/>
          <p:nvPr/>
        </p:nvSpPr>
        <p:spPr>
          <a:xfrm>
            <a:off x="12777007" y="5526809"/>
            <a:ext cx="10220153" cy="353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b="1" dirty="0"/>
              <a:t>Цель – доупаковка инициатив до состояния проекта с </a:t>
            </a:r>
            <a:r>
              <a:rPr lang="en-US" b="1" dirty="0"/>
              <a:t>MVP</a:t>
            </a:r>
            <a:endParaRPr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720846" y="486128"/>
            <a:ext cx="1724659" cy="1504063"/>
          </a:xfrm>
          <a:prstGeom prst="rect">
            <a:avLst/>
          </a:prstGeom>
        </p:spPr>
      </p:pic>
      <p:sp>
        <p:nvSpPr>
          <p:cNvPr id="23" name="Google Shape;300;p21"/>
          <p:cNvSpPr txBox="1"/>
          <p:nvPr/>
        </p:nvSpPr>
        <p:spPr>
          <a:xfrm>
            <a:off x="12811003" y="6119088"/>
            <a:ext cx="11081727" cy="4816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b="1" dirty="0"/>
              <a:t>В ходе программы участники акселератора: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Исследуют потребности клиентов и сделают шаги к улучшению существующих и созданию новых продуктов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Быстро и дешево проверят гипотезы, которые помогут повысить эффективность социального предприятия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Оценят потенциал рынка и исследуют возможности его расширения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Через работу с трекером осознают «слепые зоны» в развитии своего </a:t>
            </a:r>
            <a:br>
              <a:rPr lang="ru-RU" dirty="0"/>
            </a:br>
            <a:r>
              <a:rPr lang="ru-RU" dirty="0"/>
              <a:t>проекта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Повысят социальную эффективность своего проекта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Получат доступ к другим ресурсам фонда, в том числе к сбытовой </a:t>
            </a:r>
            <a:br>
              <a:rPr lang="ru-RU" dirty="0"/>
            </a:br>
            <a:r>
              <a:rPr lang="ru-RU" dirty="0"/>
              <a:t>и финансовой поддержке (подробнее)</a:t>
            </a:r>
            <a:endParaRPr dirty="0"/>
          </a:p>
        </p:txBody>
      </p:sp>
      <p:sp>
        <p:nvSpPr>
          <p:cNvPr id="25" name="Google Shape;300;p21"/>
          <p:cNvSpPr txBox="1"/>
          <p:nvPr/>
        </p:nvSpPr>
        <p:spPr>
          <a:xfrm>
            <a:off x="2702570" y="6602433"/>
            <a:ext cx="9227259" cy="2739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b="1" dirty="0"/>
              <a:t>В ходе программы участники акселератора: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Пройдут экспертизу от ведущих экспертов страны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Сформируют круг  полезных партнерств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Пройдут обучение по нескольким образовательным трекам </a:t>
            </a:r>
            <a:br>
              <a:rPr lang="ru-RU" dirty="0"/>
            </a:br>
            <a:r>
              <a:rPr lang="ru-RU" dirty="0"/>
              <a:t>в зависимости от тематики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Получат поддержку в доупаковке проекта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272687" y="975180"/>
            <a:ext cx="2097296" cy="880600"/>
          </a:xfrm>
          <a:prstGeom prst="rect">
            <a:avLst/>
          </a:prstGeom>
        </p:spPr>
      </p:pic>
      <p:grpSp>
        <p:nvGrpSpPr>
          <p:cNvPr id="24" name="Группа"/>
          <p:cNvGrpSpPr/>
          <p:nvPr/>
        </p:nvGrpSpPr>
        <p:grpSpPr>
          <a:xfrm>
            <a:off x="1303767" y="9350889"/>
            <a:ext cx="1156871" cy="1613648"/>
            <a:chOff x="0" y="0"/>
            <a:chExt cx="1156869" cy="1613647"/>
          </a:xfrm>
        </p:grpSpPr>
        <p:sp>
          <p:nvSpPr>
            <p:cNvPr id="26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27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sp>
        <p:nvSpPr>
          <p:cNvPr id="28" name="Google Shape;300;p21"/>
          <p:cNvSpPr txBox="1"/>
          <p:nvPr/>
        </p:nvSpPr>
        <p:spPr>
          <a:xfrm>
            <a:off x="2757915" y="9657392"/>
            <a:ext cx="8703450" cy="106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3800" b="1" cap="all"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>
                <a:latin typeface="Gilroy ExtraBold" pitchFamily="2" charset="0"/>
              </a:rPr>
              <a:t>Акселерационные программы партнеров</a:t>
            </a:r>
            <a:endParaRPr dirty="0">
              <a:latin typeface="Gilroy ExtraBold" pitchFamily="2" charset="0"/>
            </a:endParaRPr>
          </a:p>
        </p:txBody>
      </p:sp>
      <p:sp>
        <p:nvSpPr>
          <p:cNvPr id="29" name="Google Shape;300;p21"/>
          <p:cNvSpPr txBox="1"/>
          <p:nvPr/>
        </p:nvSpPr>
        <p:spPr>
          <a:xfrm>
            <a:off x="2757915" y="10820078"/>
            <a:ext cx="9227259" cy="1877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ПАО «СБЕРБАНК»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ОАО «РЖД»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err="1"/>
              <a:t>Госкорпорация</a:t>
            </a:r>
            <a:r>
              <a:rPr lang="ru-RU" dirty="0"/>
              <a:t> «</a:t>
            </a:r>
            <a:r>
              <a:rPr lang="ru-RU" dirty="0" err="1"/>
              <a:t>Росатом</a:t>
            </a:r>
            <a:r>
              <a:rPr lang="ru-RU" dirty="0"/>
              <a:t>»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Институты развития группы «ВЭБ.РФ» и другие</a:t>
            </a:r>
          </a:p>
        </p:txBody>
      </p:sp>
    </p:spTree>
    <p:extLst>
      <p:ext uri="{BB962C8B-B14F-4D97-AF65-F5344CB8AC3E}">
        <p14:creationId xmlns:p14="http://schemas.microsoft.com/office/powerpoint/2010/main" val="106064781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11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Прямоугольник"/>
          <p:cNvSpPr/>
          <p:nvPr/>
        </p:nvSpPr>
        <p:spPr>
          <a:xfrm>
            <a:off x="17487513" y="2531341"/>
            <a:ext cx="4963309" cy="7158028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229A95E-5424-C47A-2EB3-41F0B809D00A}"/>
              </a:ext>
            </a:extLst>
          </p:cNvPr>
          <p:cNvSpPr txBox="1"/>
          <p:nvPr/>
        </p:nvSpPr>
        <p:spPr>
          <a:xfrm>
            <a:off x="17621130" y="2715847"/>
            <a:ext cx="507206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400" b="1" dirty="0">
                <a:solidFill>
                  <a:srgbClr val="33A1D8"/>
                </a:solidFill>
                <a:latin typeface="Gilroy Light"/>
                <a:ea typeface="Gilroy Light"/>
                <a:cs typeface="Gilroy Light"/>
                <a:sym typeface="Gilroy Light"/>
              </a:rPr>
              <a:t>940+</a:t>
            </a:r>
            <a:r>
              <a:rPr lang="ru-RU" sz="2400" b="1" dirty="0"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соглашений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органы власти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государственные </a:t>
            </a:r>
            <a:b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и частные компании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институты развития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деловые объединения </a:t>
            </a:r>
            <a:b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и союзы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благотворительные фонды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инновационная инфраструктура</a:t>
            </a:r>
          </a:p>
          <a:p>
            <a:endParaRPr lang="ru-RU" sz="2400" dirty="0">
              <a:latin typeface="Gilroy Light"/>
              <a:ea typeface="Gilroy Light"/>
              <a:cs typeface="Gilroy Light"/>
              <a:sym typeface="Gilroy Light"/>
            </a:endParaRPr>
          </a:p>
          <a:p>
            <a:r>
              <a:rPr lang="ru-RU" sz="2400" b="1" dirty="0">
                <a:solidFill>
                  <a:srgbClr val="33A1D8"/>
                </a:solidFill>
                <a:latin typeface="Gilroy Light"/>
                <a:ea typeface="Gilroy Light"/>
                <a:cs typeface="Gilroy Light"/>
                <a:sym typeface="Gilroy Light"/>
              </a:rPr>
              <a:t>161</a:t>
            </a:r>
            <a:r>
              <a:rPr lang="ru-RU" sz="2400" dirty="0">
                <a:solidFill>
                  <a:srgbClr val="33A1D8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400" dirty="0">
                <a:latin typeface="Gilroy Light"/>
                <a:ea typeface="Gilroy Light"/>
                <a:cs typeface="Gilroy Light"/>
                <a:sym typeface="Gilroy Light"/>
              </a:rPr>
              <a:t>вуз-партнер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39AC99BB-255F-CCA6-6C32-AA695C3D0F1D}"/>
              </a:ext>
            </a:extLst>
          </p:cNvPr>
          <p:cNvSpPr txBox="1"/>
          <p:nvPr/>
        </p:nvSpPr>
        <p:spPr>
          <a:xfrm>
            <a:off x="15206122" y="3725086"/>
            <a:ext cx="104432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П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А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Р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т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Н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Е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Р</a:t>
            </a:r>
          </a:p>
          <a:p>
            <a:r>
              <a:rPr lang="ru-RU" sz="3800" b="1" cap="all" dirty="0">
                <a:solidFill>
                  <a:srgbClr val="002060"/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354" y="10316414"/>
            <a:ext cx="20667231" cy="1999661"/>
          </a:xfrm>
          <a:prstGeom prst="rect">
            <a:avLst/>
          </a:prstGeom>
        </p:spPr>
      </p:pic>
      <p:sp>
        <p:nvSpPr>
          <p:cNvPr id="116" name="Овал 115"/>
          <p:cNvSpPr/>
          <p:nvPr/>
        </p:nvSpPr>
        <p:spPr>
          <a:xfrm>
            <a:off x="7601529" y="4704157"/>
            <a:ext cx="2220789" cy="2212644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7529401" y="5382022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8" name="Овал 117"/>
          <p:cNvSpPr/>
          <p:nvPr/>
        </p:nvSpPr>
        <p:spPr>
          <a:xfrm>
            <a:off x="9700465" y="5374063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9" name="Овал 118"/>
          <p:cNvSpPr/>
          <p:nvPr/>
        </p:nvSpPr>
        <p:spPr>
          <a:xfrm>
            <a:off x="8149057" y="4641991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0" name="Овал 119"/>
          <p:cNvSpPr/>
          <p:nvPr/>
        </p:nvSpPr>
        <p:spPr>
          <a:xfrm>
            <a:off x="8736757" y="6814772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1" name="Овал 120"/>
          <p:cNvSpPr/>
          <p:nvPr/>
        </p:nvSpPr>
        <p:spPr>
          <a:xfrm>
            <a:off x="7563611" y="6200378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8043549" y="6704522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cxnSp>
        <p:nvCxnSpPr>
          <p:cNvPr id="123" name="Прямая соединительная линия 122"/>
          <p:cNvCxnSpPr>
            <a:stCxn id="119" idx="1"/>
          </p:cNvCxnSpPr>
          <p:nvPr/>
        </p:nvCxnSpPr>
        <p:spPr>
          <a:xfrm flipH="1" flipV="1">
            <a:off x="7529401" y="3681919"/>
            <a:ext cx="650559" cy="990861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4" name="Прямая соединительная линия 123"/>
          <p:cNvCxnSpPr/>
          <p:nvPr/>
        </p:nvCxnSpPr>
        <p:spPr>
          <a:xfrm flipV="1">
            <a:off x="9444084" y="4048795"/>
            <a:ext cx="690489" cy="829852"/>
          </a:xfrm>
          <a:prstGeom prst="line">
            <a:avLst/>
          </a:prstGeom>
          <a:noFill/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5" name="Прямая соединительная линия 124"/>
          <p:cNvCxnSpPr/>
          <p:nvPr/>
        </p:nvCxnSpPr>
        <p:spPr>
          <a:xfrm flipV="1">
            <a:off x="9911481" y="5313876"/>
            <a:ext cx="1455958" cy="154207"/>
          </a:xfrm>
          <a:prstGeom prst="line">
            <a:avLst/>
          </a:prstGeom>
          <a:noFill/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8841029" y="6998479"/>
            <a:ext cx="34532" cy="160052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7169004" y="6884284"/>
            <a:ext cx="934335" cy="1238825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8" name="Прямая соединительная линия 127"/>
          <p:cNvCxnSpPr>
            <a:stCxn id="117" idx="1"/>
          </p:cNvCxnSpPr>
          <p:nvPr/>
        </p:nvCxnSpPr>
        <p:spPr>
          <a:xfrm flipH="1" flipV="1">
            <a:off x="6319273" y="5030359"/>
            <a:ext cx="1241031" cy="382452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9" name="Прямая соединительная линия 128"/>
          <p:cNvCxnSpPr>
            <a:stCxn id="121" idx="3"/>
          </p:cNvCxnSpPr>
          <p:nvPr/>
        </p:nvCxnSpPr>
        <p:spPr>
          <a:xfrm flipH="1">
            <a:off x="6780099" y="6379831"/>
            <a:ext cx="814415" cy="532998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1" name="Овал 130"/>
          <p:cNvSpPr/>
          <p:nvPr/>
        </p:nvSpPr>
        <p:spPr>
          <a:xfrm>
            <a:off x="9309918" y="4804886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32" name="Овал 131"/>
          <p:cNvSpPr/>
          <p:nvPr/>
        </p:nvSpPr>
        <p:spPr>
          <a:xfrm>
            <a:off x="9633361" y="6068822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cxnSp>
        <p:nvCxnSpPr>
          <p:cNvPr id="133" name="Прямая соединительная линия 132"/>
          <p:cNvCxnSpPr/>
          <p:nvPr/>
        </p:nvCxnSpPr>
        <p:spPr>
          <a:xfrm>
            <a:off x="9844377" y="6200378"/>
            <a:ext cx="1435785" cy="415927"/>
          </a:xfrm>
          <a:prstGeom prst="line">
            <a:avLst/>
          </a:prstGeom>
          <a:noFill/>
          <a:ln w="25400" cap="flat">
            <a:solidFill>
              <a:srgbClr val="0070C0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4" name="Google Shape;303;p21"/>
          <p:cNvSpPr txBox="1"/>
          <p:nvPr/>
        </p:nvSpPr>
        <p:spPr>
          <a:xfrm>
            <a:off x="5123582" y="2645450"/>
            <a:ext cx="3491029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FF7800"/>
                </a:solidFill>
              </a:rPr>
              <a:t>Учитывают запросы партнерских организаций на инициативы и проекты </a:t>
            </a:r>
          </a:p>
        </p:txBody>
      </p:sp>
      <p:sp>
        <p:nvSpPr>
          <p:cNvPr id="135" name="Google Shape;303;p21"/>
          <p:cNvSpPr txBox="1"/>
          <p:nvPr/>
        </p:nvSpPr>
        <p:spPr>
          <a:xfrm>
            <a:off x="3264693" y="4333421"/>
            <a:ext cx="326543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FF7800"/>
                </a:solidFill>
              </a:rPr>
              <a:t>Формируют пул инициатив и проектов под запрос партнёров </a:t>
            </a:r>
          </a:p>
        </p:txBody>
      </p:sp>
      <p:sp>
        <p:nvSpPr>
          <p:cNvPr id="136" name="Google Shape;303;p21"/>
          <p:cNvSpPr txBox="1"/>
          <p:nvPr/>
        </p:nvSpPr>
        <p:spPr>
          <a:xfrm>
            <a:off x="3231524" y="6401587"/>
            <a:ext cx="3589198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FF7800"/>
                </a:solidFill>
              </a:rPr>
              <a:t>Осуществляют акселерацию утверждённых партнерами инициатив и проектов</a:t>
            </a:r>
          </a:p>
        </p:txBody>
      </p:sp>
      <p:sp>
        <p:nvSpPr>
          <p:cNvPr id="137" name="Google Shape;303;p21"/>
          <p:cNvSpPr txBox="1"/>
          <p:nvPr/>
        </p:nvSpPr>
        <p:spPr>
          <a:xfrm>
            <a:off x="4411880" y="8199622"/>
            <a:ext cx="3866311" cy="1538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FF7800"/>
                </a:solidFill>
              </a:rPr>
              <a:t>Передают доработанные инициативы и проекты </a:t>
            </a:r>
            <a:br>
              <a:rPr lang="ru-RU" sz="2000" dirty="0">
                <a:solidFill>
                  <a:srgbClr val="FF7800"/>
                </a:solidFill>
              </a:rPr>
            </a:br>
            <a:r>
              <a:rPr lang="ru-RU" sz="2000" dirty="0">
                <a:solidFill>
                  <a:srgbClr val="FF7800"/>
                </a:solidFill>
              </a:rPr>
              <a:t>партнерским организациям </a:t>
            </a:r>
            <a:br>
              <a:rPr lang="ru-RU" sz="2000" dirty="0">
                <a:solidFill>
                  <a:srgbClr val="FF7800"/>
                </a:solidFill>
              </a:rPr>
            </a:br>
            <a:r>
              <a:rPr lang="ru-RU" sz="2000" dirty="0">
                <a:solidFill>
                  <a:srgbClr val="FF7800"/>
                </a:solidFill>
              </a:rPr>
              <a:t>для внедрения </a:t>
            </a:r>
            <a:br>
              <a:rPr lang="ru-RU" sz="2000" dirty="0">
                <a:solidFill>
                  <a:srgbClr val="FF7800"/>
                </a:solidFill>
              </a:rPr>
            </a:br>
            <a:r>
              <a:rPr lang="ru-RU" sz="2000" dirty="0">
                <a:solidFill>
                  <a:srgbClr val="FF7800"/>
                </a:solidFill>
              </a:rPr>
              <a:t>и реализации </a:t>
            </a:r>
          </a:p>
        </p:txBody>
      </p:sp>
      <p:sp>
        <p:nvSpPr>
          <p:cNvPr id="138" name="Google Shape;303;p21"/>
          <p:cNvSpPr txBox="1"/>
          <p:nvPr/>
        </p:nvSpPr>
        <p:spPr>
          <a:xfrm>
            <a:off x="8179960" y="8766039"/>
            <a:ext cx="317333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FF7800"/>
                </a:solidFill>
              </a:rPr>
              <a:t>Предоставляют сервисы поддержки инициатив и проектов</a:t>
            </a:r>
          </a:p>
        </p:txBody>
      </p:sp>
      <p:sp>
        <p:nvSpPr>
          <p:cNvPr id="141" name="Google Shape;303;p21"/>
          <p:cNvSpPr txBox="1"/>
          <p:nvPr/>
        </p:nvSpPr>
        <p:spPr>
          <a:xfrm>
            <a:off x="10229589" y="3567126"/>
            <a:ext cx="376882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0070C0"/>
                </a:solidFill>
              </a:rPr>
              <a:t>Формируют запросы на конкретные решения в сфере отраслевых интересов</a:t>
            </a:r>
          </a:p>
        </p:txBody>
      </p:sp>
      <p:sp>
        <p:nvSpPr>
          <p:cNvPr id="142" name="Google Shape;303;p21"/>
          <p:cNvSpPr txBox="1"/>
          <p:nvPr/>
        </p:nvSpPr>
        <p:spPr>
          <a:xfrm>
            <a:off x="11476831" y="4838991"/>
            <a:ext cx="327787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0070C0"/>
                </a:solidFill>
              </a:rPr>
              <a:t>Внедряют отвечающие своим запросам решения 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и проекты</a:t>
            </a:r>
          </a:p>
        </p:txBody>
      </p:sp>
      <p:sp>
        <p:nvSpPr>
          <p:cNvPr id="143" name="Google Shape;303;p21"/>
          <p:cNvSpPr txBox="1"/>
          <p:nvPr/>
        </p:nvSpPr>
        <p:spPr>
          <a:xfrm>
            <a:off x="11367439" y="6242857"/>
            <a:ext cx="3043685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0070C0"/>
                </a:solidFill>
              </a:rPr>
              <a:t>Предоставляют сервисы поддержки инициатив </a:t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>и проектов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xmlns="" id="{39AC99BB-255F-CCA6-6C32-AA695C3D0F1D}"/>
              </a:ext>
            </a:extLst>
          </p:cNvPr>
          <p:cNvSpPr txBox="1"/>
          <p:nvPr/>
        </p:nvSpPr>
        <p:spPr>
          <a:xfrm>
            <a:off x="2057947" y="2724244"/>
            <a:ext cx="848143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О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Р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Г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А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Н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И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З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А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Т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О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Р</a:t>
            </a:r>
          </a:p>
          <a:p>
            <a:r>
              <a:rPr lang="ru-RU" sz="3800" cap="all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Gilroy"/>
                <a:cs typeface="Calibri Light" panose="020F0302020204030204" pitchFamily="34" charset="0"/>
                <a:sym typeface="Gilroy"/>
              </a:rPr>
              <a:t>ы</a:t>
            </a:r>
          </a:p>
        </p:txBody>
      </p:sp>
      <p:sp>
        <p:nvSpPr>
          <p:cNvPr id="38" name="Цель и задачи Форума"/>
          <p:cNvSpPr txBox="1"/>
          <p:nvPr/>
        </p:nvSpPr>
        <p:spPr>
          <a:xfrm>
            <a:off x="1505648" y="1196890"/>
            <a:ext cx="18609248" cy="1112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8000" dirty="0"/>
              <a:t>РАБОТА С ПАРТНЕРАМИ</a:t>
            </a:r>
            <a:endParaRPr lang="ru-RU" sz="8000" b="1" dirty="0">
              <a:solidFill>
                <a:srgbClr val="33A1D8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9338576" y="6573405"/>
            <a:ext cx="211016" cy="210242"/>
          </a:xfrm>
          <a:prstGeom prst="ellipse">
            <a:avLst/>
          </a:prstGeom>
          <a:solidFill>
            <a:srgbClr val="FFFFFF"/>
          </a:solidFill>
          <a:ln w="25400" cap="flat">
            <a:solidFill>
              <a:srgbClr val="0070C0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9523025" y="6747861"/>
            <a:ext cx="1079701" cy="835358"/>
          </a:xfrm>
          <a:prstGeom prst="line">
            <a:avLst/>
          </a:prstGeom>
          <a:noFill/>
          <a:ln w="25400" cap="flat">
            <a:solidFill>
              <a:srgbClr val="0070C0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Google Shape;303;p21"/>
          <p:cNvSpPr txBox="1"/>
          <p:nvPr/>
        </p:nvSpPr>
        <p:spPr>
          <a:xfrm>
            <a:off x="10768831" y="7460732"/>
            <a:ext cx="4023879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Bef>
                <a:spcPts val="300"/>
              </a:spcBef>
            </a:pPr>
            <a:r>
              <a:rPr lang="ru-RU" sz="2000" dirty="0">
                <a:solidFill>
                  <a:srgbClr val="0070C0"/>
                </a:solidFill>
              </a:rPr>
              <a:t>Выступают финансовым партнёром очной программы Форума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678" y="5151251"/>
            <a:ext cx="1507200" cy="13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3351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220034" y="2512996"/>
            <a:ext cx="22031322" cy="2067405"/>
            <a:chOff x="1220034" y="2512996"/>
            <a:chExt cx="22031322" cy="2067405"/>
          </a:xfrm>
        </p:grpSpPr>
        <p:sp>
          <p:nvSpPr>
            <p:cNvPr id="22" name="Прямоугольник"/>
            <p:cNvSpPr/>
            <p:nvPr/>
          </p:nvSpPr>
          <p:spPr>
            <a:xfrm>
              <a:off x="1220034" y="2512996"/>
              <a:ext cx="22031322" cy="2067405"/>
            </a:xfrm>
            <a:prstGeom prst="rect">
              <a:avLst/>
            </a:prstGeom>
            <a:solidFill>
              <a:srgbClr val="CEE9F2">
                <a:alpha val="55686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grpSp>
          <p:nvGrpSpPr>
            <p:cNvPr id="31" name="Группа"/>
            <p:cNvGrpSpPr/>
            <p:nvPr/>
          </p:nvGrpSpPr>
          <p:grpSpPr>
            <a:xfrm>
              <a:off x="1463843" y="2735615"/>
              <a:ext cx="1157177" cy="1449749"/>
              <a:chOff x="129022" y="-130295"/>
              <a:chExt cx="1166494" cy="1617931"/>
            </a:xfrm>
          </p:grpSpPr>
          <p:sp>
            <p:nvSpPr>
              <p:cNvPr id="32" name="Линия"/>
              <p:cNvSpPr/>
              <p:nvPr/>
            </p:nvSpPr>
            <p:spPr>
              <a:xfrm rot="5400000">
                <a:off x="-323169" y="326180"/>
                <a:ext cx="1613647" cy="709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0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33A1D8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>
                  <a:defRPr sz="2400">
                    <a:latin typeface="Gilroy Light"/>
                    <a:ea typeface="Gilroy Light"/>
                    <a:cs typeface="Gilroy Light"/>
                    <a:sym typeface="Gilroy Light"/>
                  </a:defRPr>
                </a:pPr>
                <a:endParaRPr/>
              </a:p>
            </p:txBody>
          </p:sp>
          <p:sp>
            <p:nvSpPr>
              <p:cNvPr id="33" name="Линия"/>
              <p:cNvSpPr/>
              <p:nvPr/>
            </p:nvSpPr>
            <p:spPr>
              <a:xfrm rot="5400000">
                <a:off x="134060" y="321896"/>
                <a:ext cx="1613647" cy="709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0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33A1D8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>
                  <a:defRPr sz="2400">
                    <a:latin typeface="Gilroy Light"/>
                    <a:ea typeface="Gilroy Light"/>
                    <a:cs typeface="Gilroy Light"/>
                    <a:sym typeface="Gilroy Light"/>
                  </a:defRPr>
                </a:pPr>
                <a:endParaRPr/>
              </a:p>
            </p:txBody>
          </p:sp>
        </p:grp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1741" y="6555301"/>
            <a:ext cx="5272000" cy="4133446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375" y="6555301"/>
            <a:ext cx="4701641" cy="413344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11268" y="6555301"/>
            <a:ext cx="5324096" cy="4133446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41369" y="6552754"/>
            <a:ext cx="5622422" cy="4135993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12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Прямоугольник 41"/>
          <p:cNvSpPr/>
          <p:nvPr/>
        </p:nvSpPr>
        <p:spPr>
          <a:xfrm>
            <a:off x="2573532" y="2791787"/>
            <a:ext cx="20677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2600" b="1" dirty="0">
                <a:latin typeface="Gilroy Light"/>
                <a:ea typeface="Gilroy Light"/>
                <a:cs typeface="Gilroy Light"/>
              </a:rPr>
              <a:t>Комплексный механизм - это </a:t>
            </a:r>
            <a:r>
              <a:rPr lang="ru-RU" sz="2600" dirty="0">
                <a:latin typeface="Gilroy Light"/>
                <a:ea typeface="Gilroy Light"/>
                <a:cs typeface="Gilroy Light"/>
              </a:rPr>
              <a:t>система поддержки общественно значимых инициатив и проектов, включающая единое окно подачи идей гражданами через краудсорсинговую платформу, экспертное сообщество для их оценки, а также совокупность организаций, которые оказывают сервисы поддержки инициативам и проектам по критерию их общественной значимости.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564985" y="6740396"/>
            <a:ext cx="437285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300" b="1" dirty="0">
                <a:latin typeface="Gilroy Light"/>
                <a:ea typeface="Gilroy Light"/>
                <a:cs typeface="Gilroy Light"/>
              </a:rPr>
              <a:t>Краудсорсинговая платформа </a:t>
            </a:r>
          </a:p>
          <a:p>
            <a:pPr lvl="0">
              <a:tabLst>
                <a:tab pos="457200" algn="l"/>
              </a:tabLst>
            </a:pPr>
            <a:endParaRPr lang="ru-RU" sz="2000" dirty="0">
              <a:latin typeface="Gilroy Light"/>
              <a:ea typeface="Gilroy Light"/>
              <a:cs typeface="Gilroy Light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 err="1">
                <a:latin typeface="Gilroy Light"/>
                <a:ea typeface="Gilroy Light"/>
                <a:cs typeface="Gilroy Light"/>
              </a:rPr>
              <a:t>интернет-ресурс</a:t>
            </a:r>
            <a:r>
              <a:rPr lang="ru-RU" sz="2000" dirty="0">
                <a:latin typeface="Gilroy Light"/>
                <a:ea typeface="Gilroy Light"/>
                <a:cs typeface="Gilroy Light"/>
              </a:rPr>
              <a:t> (</a:t>
            </a:r>
            <a:r>
              <a:rPr lang="ru-RU" sz="2000" u="sng" dirty="0">
                <a:solidFill>
                  <a:srgbClr val="002060"/>
                </a:solidFill>
                <a:latin typeface="Gilroy Light"/>
                <a:ea typeface="Gilroy Light"/>
                <a:cs typeface="Gilroy Light"/>
              </a:rPr>
              <a:t>ideas.roscongress.org</a:t>
            </a:r>
            <a:r>
              <a:rPr lang="ru-RU" sz="2000" dirty="0">
                <a:latin typeface="Gilroy Light"/>
                <a:ea typeface="Gilroy Light"/>
                <a:cs typeface="Gilroy Light"/>
              </a:rPr>
              <a:t>) для приема, оценки, доработки, формирования партнерств общественно значимых инициатив и проектов граждан.</a:t>
            </a:r>
          </a:p>
          <a:p>
            <a:pPr lvl="0"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Arial" panose="020B0604020202020204" pitchFamily="34" charset="0"/>
              <a:buChar char="∙"/>
              <a:tabLst>
                <a:tab pos="457200" algn="l"/>
              </a:tabLst>
            </a:pPr>
            <a:endParaRPr lang="ru-RU" sz="2300" dirty="0">
              <a:latin typeface="Gilroy Light"/>
              <a:ea typeface="Gilroy Light"/>
              <a:cs typeface="Gilroy Ligh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-886614" y="-920599"/>
            <a:ext cx="4242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800" b="1" dirty="0">
                <a:solidFill>
                  <a:srgbClr val="281E39"/>
                </a:solidFill>
                <a:latin typeface="Gilroy Light"/>
              </a:rPr>
              <a:t>Решение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9900" y="5419863"/>
            <a:ext cx="18207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С т р у к т у р а    к о м п л е к с н о г о    м е х а н и з м 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611166" y="6409868"/>
            <a:ext cx="439470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lvl="0"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300" b="1" dirty="0">
                <a:latin typeface="Gilroy Light"/>
                <a:ea typeface="Gilroy Light"/>
                <a:cs typeface="Gilroy Light"/>
              </a:rPr>
              <a:t>Экспертное сообщество Комплексного механизма</a:t>
            </a:r>
          </a:p>
          <a:p>
            <a:pPr lvl="0">
              <a:tabLst>
                <a:tab pos="457200" algn="l"/>
              </a:tabLst>
            </a:pPr>
            <a:endParaRPr lang="ru-RU" sz="2000" b="1" dirty="0">
              <a:latin typeface="Gilroy Light"/>
              <a:ea typeface="Gilroy Light"/>
              <a:cs typeface="Gilroy Light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latin typeface="Gilroy Light"/>
                <a:ea typeface="Gilroy Light"/>
                <a:cs typeface="Gilroy Light"/>
              </a:rPr>
              <a:t>сообщество экспертов, включающее в себя экспертов краудсорсинга и членов экспертного совета Агентства.</a:t>
            </a: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743235" y="6763037"/>
            <a:ext cx="550812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300" b="1" dirty="0">
                <a:latin typeface="Gilroy Light"/>
                <a:ea typeface="Gilroy Light"/>
                <a:cs typeface="Gilroy Light"/>
              </a:rPr>
              <a:t>Общественная значимость </a:t>
            </a:r>
            <a:r>
              <a:rPr lang="ru-RU" sz="2300" dirty="0">
                <a:latin typeface="Gilroy Light"/>
                <a:ea typeface="Gilroy Light"/>
                <a:cs typeface="Gilroy Light"/>
              </a:rPr>
              <a:t> </a:t>
            </a:r>
          </a:p>
          <a:p>
            <a:pPr lvl="0">
              <a:tabLst>
                <a:tab pos="457200" algn="l"/>
              </a:tabLst>
            </a:pPr>
            <a:endParaRPr lang="ru-RU" sz="2300" dirty="0">
              <a:latin typeface="Gilroy Light"/>
              <a:ea typeface="Gilroy Light"/>
              <a:cs typeface="Gilroy Light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latin typeface="Gilroy Light"/>
                <a:ea typeface="Gilroy Light"/>
                <a:cs typeface="Gilroy Light"/>
              </a:rPr>
              <a:t>основной критерий для предоставления инициативам и проектам граждан сервисов поддержки. Общественная значимость определяется как совокупность факторов: актуальности предложения, его уникальности, эффективности, а также наличия у лидера нужных компетенций для реализации проекта.</a:t>
            </a:r>
            <a:br>
              <a:rPr lang="ru-RU" sz="2000" dirty="0">
                <a:latin typeface="Gilroy Light"/>
                <a:ea typeface="Gilroy Light"/>
                <a:cs typeface="Gilroy Light"/>
              </a:rPr>
            </a:br>
            <a:endParaRPr lang="ru-RU" sz="2000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Arial" panose="020B0604020202020204" pitchFamily="34" charset="0"/>
              <a:buChar char="∙"/>
              <a:tabLst>
                <a:tab pos="457200" algn="l"/>
              </a:tabLst>
            </a:pPr>
            <a:endParaRPr lang="ru-RU" sz="2000" dirty="0">
              <a:latin typeface="Gilroy Light"/>
              <a:ea typeface="Gilroy Light"/>
              <a:cs typeface="Gilroy Ligh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987569" y="6435268"/>
            <a:ext cx="4647694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endParaRPr lang="ru-RU" sz="2300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ru-RU" sz="2300" b="1" dirty="0">
              <a:latin typeface="Gilroy Light"/>
              <a:ea typeface="Gilroy Light"/>
              <a:cs typeface="Gilroy Light"/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300" b="1" dirty="0">
                <a:latin typeface="Gilroy Light"/>
                <a:ea typeface="Gilroy Light"/>
                <a:cs typeface="Gilroy Light"/>
              </a:rPr>
              <a:t>Инфраструктура поддержки</a:t>
            </a:r>
          </a:p>
          <a:p>
            <a:pPr lvl="0">
              <a:tabLst>
                <a:tab pos="457200" algn="l"/>
              </a:tabLst>
            </a:pPr>
            <a:endParaRPr lang="ru-RU" sz="2000" dirty="0">
              <a:latin typeface="Gilroy Light"/>
              <a:ea typeface="Gilroy Light"/>
              <a:cs typeface="Gilroy Light"/>
            </a:endParaRPr>
          </a:p>
          <a:p>
            <a:pPr lvl="0">
              <a:tabLst>
                <a:tab pos="457200" algn="l"/>
              </a:tabLst>
            </a:pPr>
            <a:r>
              <a:rPr lang="ru-RU" sz="2000" dirty="0">
                <a:latin typeface="Gilroy Light"/>
                <a:ea typeface="Gilroy Light"/>
                <a:cs typeface="Gilroy Light"/>
              </a:rPr>
              <a:t>совокупность организаций и органов на региональном и федеральном уровне, предоставляющих сервисы поддержки общественно значимым проектам и инициативам граждан.</a:t>
            </a:r>
          </a:p>
          <a:p>
            <a:pPr marL="342900" lvl="0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ru-RU" sz="2000" b="1" dirty="0">
              <a:latin typeface="Gilroy Light"/>
              <a:ea typeface="Gilroy Light"/>
              <a:cs typeface="Gilroy Light"/>
            </a:endParaRPr>
          </a:p>
        </p:txBody>
      </p:sp>
      <p:sp>
        <p:nvSpPr>
          <p:cNvPr id="25" name="Цель и задачи Форума"/>
          <p:cNvSpPr txBox="1"/>
          <p:nvPr/>
        </p:nvSpPr>
        <p:spPr>
          <a:xfrm>
            <a:off x="1505648" y="1196890"/>
            <a:ext cx="19080384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/>
              <a:t>КОМПЛЕКСНЫЙ МЕХАНИЗМ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965541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"/>
          <p:cNvSpPr/>
          <p:nvPr/>
        </p:nvSpPr>
        <p:spPr>
          <a:xfrm>
            <a:off x="11893954" y="3240217"/>
            <a:ext cx="8070446" cy="9447276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89" name="Прямоугольник"/>
          <p:cNvSpPr/>
          <p:nvPr/>
        </p:nvSpPr>
        <p:spPr>
          <a:xfrm>
            <a:off x="1980619" y="3341232"/>
            <a:ext cx="7965738" cy="9346261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13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Google Shape;300;p21"/>
          <p:cNvSpPr txBox="1"/>
          <p:nvPr/>
        </p:nvSpPr>
        <p:spPr>
          <a:xfrm>
            <a:off x="2440329" y="3750640"/>
            <a:ext cx="6035504" cy="7925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sz="2800" dirty="0"/>
              <a:t>Индивидуальное сопровождение проектов </a:t>
            </a:r>
          </a:p>
          <a:p>
            <a:pPr>
              <a:spcAft>
                <a:spcPts val="1200"/>
              </a:spcAft>
            </a:pPr>
            <a:endParaRPr lang="ru-RU" sz="1500" dirty="0"/>
          </a:p>
          <a:p>
            <a:pPr>
              <a:spcAft>
                <a:spcPts val="1200"/>
              </a:spcAft>
            </a:pPr>
            <a:r>
              <a:rPr lang="ru-RU" sz="2800" dirty="0"/>
              <a:t>Акселерационные программы </a:t>
            </a:r>
          </a:p>
          <a:p>
            <a:pPr>
              <a:spcAft>
                <a:spcPts val="1200"/>
              </a:spcAft>
            </a:pPr>
            <a:endParaRPr lang="ru-RU" sz="1500" dirty="0"/>
          </a:p>
          <a:p>
            <a:pPr>
              <a:spcAft>
                <a:spcPts val="1200"/>
              </a:spcAft>
            </a:pPr>
            <a:r>
              <a:rPr lang="ru-RU" sz="2800" dirty="0"/>
              <a:t>Доработка и упаковка проектов</a:t>
            </a:r>
          </a:p>
          <a:p>
            <a:pPr>
              <a:spcAft>
                <a:spcPts val="1200"/>
              </a:spcAft>
            </a:pPr>
            <a:endParaRPr lang="ru-RU" sz="1500" b="1" dirty="0"/>
          </a:p>
          <a:p>
            <a:pPr>
              <a:spcAft>
                <a:spcPts val="1200"/>
              </a:spcAft>
            </a:pPr>
            <a:r>
              <a:rPr lang="ru-RU" sz="2800" dirty="0"/>
              <a:t>Медийное сопровождение на ресурсах Агентства</a:t>
            </a:r>
          </a:p>
          <a:p>
            <a:pPr>
              <a:spcAft>
                <a:spcPts val="1200"/>
              </a:spcAft>
            </a:pPr>
            <a:endParaRPr lang="ru-RU" sz="1500" dirty="0"/>
          </a:p>
          <a:p>
            <a:pPr>
              <a:spcAft>
                <a:spcPts val="1200"/>
              </a:spcAft>
            </a:pPr>
            <a:r>
              <a:rPr lang="ru-RU" sz="2800" dirty="0"/>
              <a:t>Навигация по инструментам финансовой поддержки  </a:t>
            </a:r>
          </a:p>
          <a:p>
            <a:pPr>
              <a:spcAft>
                <a:spcPts val="1200"/>
              </a:spcAft>
            </a:pPr>
            <a:endParaRPr lang="ru-RU" sz="1500" dirty="0"/>
          </a:p>
          <a:p>
            <a:pPr>
              <a:spcAft>
                <a:spcPts val="1200"/>
              </a:spcAft>
            </a:pPr>
            <a:r>
              <a:rPr lang="ru-RU" sz="2800" dirty="0"/>
              <a:t>Продвижение в зарубежных странах</a:t>
            </a:r>
          </a:p>
          <a:p>
            <a:pPr>
              <a:spcAft>
                <a:spcPts val="1200"/>
              </a:spcAft>
            </a:pPr>
            <a:endParaRPr lang="ru-RU" sz="1500" dirty="0"/>
          </a:p>
          <a:p>
            <a:pPr>
              <a:spcAft>
                <a:spcPts val="1200"/>
              </a:spcAft>
            </a:pPr>
            <a:r>
              <a:rPr lang="ru-RU" sz="2800" dirty="0"/>
              <a:t>Общий консалтинг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312068" y="3413925"/>
            <a:ext cx="7419721" cy="892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/>
                <a:ea typeface="Gilroy Light"/>
                <a:cs typeface="Gilroy Light"/>
                <a:sym typeface="Gilroy Light"/>
              </a:rPr>
              <a:t>Персональные презентации для высших должностных лиц субъектов РФ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/>
              <a:ea typeface="Gilroy Light"/>
              <a:cs typeface="Gilroy Light"/>
              <a:sym typeface="Gilroy Light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 panose="00000400000000000000"/>
                <a:ea typeface="Gilroy Light" panose="00000400000000000000"/>
                <a:cs typeface="Gilroy Light" panose="00000400000000000000"/>
                <a:sym typeface="Gilroy Light"/>
              </a:rPr>
              <a:t>Презентации профильным партнерам, органам региональной </a:t>
            </a:r>
            <a:br>
              <a:rPr lang="ru-RU" sz="2800" dirty="0">
                <a:solidFill>
                  <a:schemeClr val="tx1"/>
                </a:solidFill>
                <a:latin typeface="Gilroy Light" panose="00000400000000000000"/>
                <a:ea typeface="Gilroy Light" panose="00000400000000000000"/>
                <a:cs typeface="Gilroy Light" panose="00000400000000000000"/>
                <a:sym typeface="Gilroy Light"/>
              </a:rPr>
            </a:br>
            <a:r>
              <a:rPr lang="ru-RU" sz="2800" dirty="0">
                <a:solidFill>
                  <a:schemeClr val="tx1"/>
                </a:solidFill>
                <a:latin typeface="Gilroy Light" panose="00000400000000000000"/>
                <a:ea typeface="Gilroy Light" panose="00000400000000000000"/>
                <a:cs typeface="Gilroy Light" panose="00000400000000000000"/>
                <a:sym typeface="Gilroy Light"/>
              </a:rPr>
              <a:t>и государственной власти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 panose="00000400000000000000"/>
              <a:ea typeface="Gilroy Light" panose="00000400000000000000"/>
              <a:cs typeface="Gilroy Light" panose="00000400000000000000"/>
              <a:sym typeface="Gilroy Light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 panose="00000400000000000000"/>
              </a:rPr>
              <a:t>Содействие в устранении административных барьеров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 panose="00000400000000000000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 panose="00000400000000000000"/>
              </a:rPr>
              <a:t>Тиражирование практик 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/>
              <a:ea typeface="Gilroy Light"/>
              <a:cs typeface="Gilroy Light"/>
              <a:sym typeface="Gilroy Light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/>
                <a:ea typeface="Gilroy Light"/>
                <a:cs typeface="Gilroy Light"/>
                <a:sym typeface="Gilroy Light"/>
              </a:rPr>
              <a:t>Продвижение законодательных инициатив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 panose="00000400000000000000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/>
                <a:ea typeface="Gilroy Light"/>
                <a:cs typeface="Gilroy Light"/>
              </a:rPr>
              <a:t>Представление лидера на «Премию АСИ»</a:t>
            </a:r>
          </a:p>
          <a:p>
            <a:pPr>
              <a:spcAft>
                <a:spcPts val="1200"/>
              </a:spcAft>
            </a:pPr>
            <a:endParaRPr lang="ru-RU" sz="1500" dirty="0">
              <a:solidFill>
                <a:schemeClr val="tx1"/>
              </a:solidFill>
              <a:latin typeface="Gilroy Light"/>
              <a:ea typeface="Gilroy Light"/>
              <a:cs typeface="Gilroy Light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solidFill>
                  <a:schemeClr val="tx1"/>
                </a:solidFill>
                <a:latin typeface="Gilroy Light"/>
                <a:ea typeface="Gilroy Light"/>
                <a:cs typeface="Gilroy Light"/>
              </a:rPr>
              <a:t>Бесплатное участие в деловых мероприятиях</a:t>
            </a:r>
          </a:p>
        </p:txBody>
      </p:sp>
      <p:grpSp>
        <p:nvGrpSpPr>
          <p:cNvPr id="53" name="Группа"/>
          <p:cNvGrpSpPr/>
          <p:nvPr/>
        </p:nvGrpSpPr>
        <p:grpSpPr>
          <a:xfrm>
            <a:off x="1216360" y="3685886"/>
            <a:ext cx="447605" cy="691177"/>
            <a:chOff x="0" y="0"/>
            <a:chExt cx="1156869" cy="1613647"/>
          </a:xfrm>
        </p:grpSpPr>
        <p:sp>
          <p:nvSpPr>
            <p:cNvPr id="54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55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56" name="Группа"/>
          <p:cNvGrpSpPr/>
          <p:nvPr/>
        </p:nvGrpSpPr>
        <p:grpSpPr>
          <a:xfrm>
            <a:off x="1239779" y="4994780"/>
            <a:ext cx="447605" cy="691177"/>
            <a:chOff x="0" y="0"/>
            <a:chExt cx="1156869" cy="1613647"/>
          </a:xfrm>
        </p:grpSpPr>
        <p:sp>
          <p:nvSpPr>
            <p:cNvPr id="57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58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59" name="Группа"/>
          <p:cNvGrpSpPr/>
          <p:nvPr/>
        </p:nvGrpSpPr>
        <p:grpSpPr>
          <a:xfrm>
            <a:off x="1296969" y="6032177"/>
            <a:ext cx="447605" cy="691177"/>
            <a:chOff x="0" y="0"/>
            <a:chExt cx="1156869" cy="1613647"/>
          </a:xfrm>
        </p:grpSpPr>
        <p:sp>
          <p:nvSpPr>
            <p:cNvPr id="60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61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62" name="Группа"/>
          <p:cNvGrpSpPr/>
          <p:nvPr/>
        </p:nvGrpSpPr>
        <p:grpSpPr>
          <a:xfrm>
            <a:off x="1285458" y="7147497"/>
            <a:ext cx="447605" cy="691177"/>
            <a:chOff x="0" y="0"/>
            <a:chExt cx="1156869" cy="1613647"/>
          </a:xfrm>
        </p:grpSpPr>
        <p:sp>
          <p:nvSpPr>
            <p:cNvPr id="63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64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65" name="Группа"/>
          <p:cNvGrpSpPr/>
          <p:nvPr/>
        </p:nvGrpSpPr>
        <p:grpSpPr>
          <a:xfrm>
            <a:off x="1318234" y="8480820"/>
            <a:ext cx="447605" cy="691177"/>
            <a:chOff x="0" y="0"/>
            <a:chExt cx="1156869" cy="1613647"/>
          </a:xfrm>
        </p:grpSpPr>
        <p:sp>
          <p:nvSpPr>
            <p:cNvPr id="66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67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68" name="Группа"/>
          <p:cNvGrpSpPr/>
          <p:nvPr/>
        </p:nvGrpSpPr>
        <p:grpSpPr>
          <a:xfrm>
            <a:off x="1318235" y="9861026"/>
            <a:ext cx="447605" cy="691177"/>
            <a:chOff x="0" y="0"/>
            <a:chExt cx="1156869" cy="1613647"/>
          </a:xfrm>
        </p:grpSpPr>
        <p:sp>
          <p:nvSpPr>
            <p:cNvPr id="69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70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71" name="Группа"/>
          <p:cNvGrpSpPr/>
          <p:nvPr/>
        </p:nvGrpSpPr>
        <p:grpSpPr>
          <a:xfrm>
            <a:off x="11185768" y="3820891"/>
            <a:ext cx="447605" cy="691177"/>
            <a:chOff x="0" y="0"/>
            <a:chExt cx="1156869" cy="1613647"/>
          </a:xfrm>
        </p:grpSpPr>
        <p:sp>
          <p:nvSpPr>
            <p:cNvPr id="72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73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74" name="Группа"/>
          <p:cNvGrpSpPr/>
          <p:nvPr/>
        </p:nvGrpSpPr>
        <p:grpSpPr>
          <a:xfrm>
            <a:off x="11185766" y="5150716"/>
            <a:ext cx="447605" cy="691177"/>
            <a:chOff x="0" y="0"/>
            <a:chExt cx="1156869" cy="1613647"/>
          </a:xfrm>
        </p:grpSpPr>
        <p:sp>
          <p:nvSpPr>
            <p:cNvPr id="75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76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77" name="Группа"/>
          <p:cNvGrpSpPr/>
          <p:nvPr/>
        </p:nvGrpSpPr>
        <p:grpSpPr>
          <a:xfrm>
            <a:off x="11185765" y="6678219"/>
            <a:ext cx="447605" cy="691177"/>
            <a:chOff x="0" y="0"/>
            <a:chExt cx="1156869" cy="1613647"/>
          </a:xfrm>
        </p:grpSpPr>
        <p:sp>
          <p:nvSpPr>
            <p:cNvPr id="78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79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80" name="Группа"/>
          <p:cNvGrpSpPr/>
          <p:nvPr/>
        </p:nvGrpSpPr>
        <p:grpSpPr>
          <a:xfrm>
            <a:off x="11189175" y="7977377"/>
            <a:ext cx="447605" cy="691177"/>
            <a:chOff x="0" y="0"/>
            <a:chExt cx="1156869" cy="1613647"/>
          </a:xfrm>
        </p:grpSpPr>
        <p:sp>
          <p:nvSpPr>
            <p:cNvPr id="81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82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83" name="Группа"/>
          <p:cNvGrpSpPr/>
          <p:nvPr/>
        </p:nvGrpSpPr>
        <p:grpSpPr>
          <a:xfrm>
            <a:off x="11185764" y="9085911"/>
            <a:ext cx="447605" cy="691177"/>
            <a:chOff x="0" y="0"/>
            <a:chExt cx="1156869" cy="1613647"/>
          </a:xfrm>
        </p:grpSpPr>
        <p:sp>
          <p:nvSpPr>
            <p:cNvPr id="84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85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grpSp>
        <p:nvGrpSpPr>
          <p:cNvPr id="86" name="Группа"/>
          <p:cNvGrpSpPr/>
          <p:nvPr/>
        </p:nvGrpSpPr>
        <p:grpSpPr>
          <a:xfrm>
            <a:off x="11189176" y="10298785"/>
            <a:ext cx="447605" cy="691177"/>
            <a:chOff x="0" y="0"/>
            <a:chExt cx="1156869" cy="1613647"/>
          </a:xfrm>
        </p:grpSpPr>
        <p:sp>
          <p:nvSpPr>
            <p:cNvPr id="87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88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45648" y="11407318"/>
            <a:ext cx="487722" cy="713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16019" y="11119627"/>
            <a:ext cx="487722" cy="713294"/>
          </a:xfrm>
          <a:prstGeom prst="rect">
            <a:avLst/>
          </a:prstGeom>
        </p:spPr>
      </p:pic>
      <p:sp>
        <p:nvSpPr>
          <p:cNvPr id="49" name="Цель и задачи Форума"/>
          <p:cNvSpPr txBox="1"/>
          <p:nvPr/>
        </p:nvSpPr>
        <p:spPr>
          <a:xfrm>
            <a:off x="1505647" y="1196890"/>
            <a:ext cx="19666229" cy="1963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Сервисы поддержки ИНИЦИАТИВ, ПРОЕКТОВ И ПРАКТИК</a:t>
            </a:r>
            <a:endParaRPr lang="ru-RU" b="1" dirty="0">
              <a:solidFill>
                <a:srgbClr val="33A1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38173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14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sp>
        <p:nvSpPr>
          <p:cNvPr id="141" name="Google Shape;300;p21"/>
          <p:cNvSpPr txBox="1"/>
          <p:nvPr/>
        </p:nvSpPr>
        <p:spPr>
          <a:xfrm>
            <a:off x="2776143" y="5750204"/>
            <a:ext cx="10111337" cy="1061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dirty="0"/>
              <a:t>Клуб стратегических инициатив – коммуникационная площадка инициативных и ресурсных лиц в регионе, действующая с целью совместной поддержки и реализации инициатив, проектов и практик</a:t>
            </a:r>
          </a:p>
        </p:txBody>
      </p:sp>
      <p:sp>
        <p:nvSpPr>
          <p:cNvPr id="142" name="Google Shape;300;p21"/>
          <p:cNvSpPr txBox="1"/>
          <p:nvPr/>
        </p:nvSpPr>
        <p:spPr>
          <a:xfrm>
            <a:off x="2679806" y="4027404"/>
            <a:ext cx="10290379" cy="1052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3800" b="1" cap="all"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>
                <a:latin typeface="Gilroy ExtraBold" pitchFamily="2" charset="0"/>
              </a:rPr>
              <a:t>РЕГИОНАЛЬНЫЕ КЛУБЫ Стратегических инициатив</a:t>
            </a:r>
            <a:endParaRPr dirty="0">
              <a:latin typeface="Gilroy ExtraBold" pitchFamily="2" charset="0"/>
            </a:endParaRPr>
          </a:p>
        </p:txBody>
      </p:sp>
      <p:grpSp>
        <p:nvGrpSpPr>
          <p:cNvPr id="163" name="Группа"/>
          <p:cNvGrpSpPr/>
          <p:nvPr/>
        </p:nvGrpSpPr>
        <p:grpSpPr>
          <a:xfrm>
            <a:off x="12988811" y="3952020"/>
            <a:ext cx="1156872" cy="1683489"/>
            <a:chOff x="0" y="-1"/>
            <a:chExt cx="1156870" cy="1613649"/>
          </a:xfrm>
        </p:grpSpPr>
        <p:sp>
          <p:nvSpPr>
            <p:cNvPr id="161" name="Линия"/>
            <p:cNvSpPr/>
            <p:nvPr/>
          </p:nvSpPr>
          <p:spPr>
            <a:xfrm rot="5400000">
              <a:off x="-452191" y="452190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162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" name="Группа"/>
          <p:cNvGrpSpPr/>
          <p:nvPr/>
        </p:nvGrpSpPr>
        <p:grpSpPr>
          <a:xfrm>
            <a:off x="1369662" y="3952019"/>
            <a:ext cx="1156871" cy="1718248"/>
            <a:chOff x="0" y="0"/>
            <a:chExt cx="1156869" cy="1613647"/>
          </a:xfrm>
        </p:grpSpPr>
        <p:sp>
          <p:nvSpPr>
            <p:cNvPr id="38" name="Линия"/>
            <p:cNvSpPr/>
            <p:nvPr/>
          </p:nvSpPr>
          <p:spPr>
            <a:xfrm rot="5400000">
              <a:off x="-452192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  <p:sp>
          <p:nvSpPr>
            <p:cNvPr id="39" name="Линия"/>
            <p:cNvSpPr/>
            <p:nvPr/>
          </p:nvSpPr>
          <p:spPr>
            <a:xfrm rot="5400000">
              <a:off x="-4586" y="452191"/>
              <a:ext cx="1613648" cy="709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</a:path>
              </a:pathLst>
            </a:custGeom>
            <a:noFill/>
            <a:ln w="38100" cap="flat">
              <a:solidFill>
                <a:srgbClr val="33A1D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pPr>
              <a:endParaRPr/>
            </a:p>
          </p:txBody>
        </p:sp>
      </p:grpSp>
      <p:sp>
        <p:nvSpPr>
          <p:cNvPr id="20" name="Google Shape;300;p21"/>
          <p:cNvSpPr txBox="1"/>
          <p:nvPr/>
        </p:nvSpPr>
        <p:spPr>
          <a:xfrm>
            <a:off x="2776144" y="7750794"/>
            <a:ext cx="10111336" cy="2123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dirty="0"/>
              <a:t>Участниками заседаний Клуба могут стать глава региона, его заместители, руководители органов власти, представители институтов развития, крупного, среднего и малого бизнеса, некоммерческих организаций, ключевые </a:t>
            </a:r>
            <a:r>
              <a:rPr lang="ru-RU" dirty="0" err="1"/>
              <a:t>стейкхолдеры</a:t>
            </a:r>
            <a:r>
              <a:rPr lang="ru-RU" dirty="0"/>
              <a:t> проектов, одобренных к реализации, эксперты федерального и регионального уровня, привлекаемые для оценки социальных и экономических эффектов.</a:t>
            </a:r>
          </a:p>
        </p:txBody>
      </p:sp>
      <p:sp>
        <p:nvSpPr>
          <p:cNvPr id="21" name="Google Shape;300;p21"/>
          <p:cNvSpPr txBox="1"/>
          <p:nvPr/>
        </p:nvSpPr>
        <p:spPr>
          <a:xfrm>
            <a:off x="2739985" y="10826810"/>
            <a:ext cx="10147496" cy="1415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dirty="0"/>
              <a:t>Координатор Клуба (участник региональной экосистемы Агентства) организует заседание с целью проработки инициатив, проектов и практик для представления в рамках </a:t>
            </a:r>
            <a:r>
              <a:rPr lang="ru-RU" dirty="0" err="1"/>
              <a:t>краудсорсинга</a:t>
            </a:r>
            <a:r>
              <a:rPr lang="ru-RU" dirty="0"/>
              <a:t> Форума, участники определяют ресурсы и сервисы поддержки. </a:t>
            </a:r>
          </a:p>
        </p:txBody>
      </p:sp>
      <p:sp>
        <p:nvSpPr>
          <p:cNvPr id="23" name="Google Shape;300;p21"/>
          <p:cNvSpPr txBox="1"/>
          <p:nvPr/>
        </p:nvSpPr>
        <p:spPr>
          <a:xfrm>
            <a:off x="14592717" y="3974327"/>
            <a:ext cx="9955025" cy="585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3800" b="1" cap="all"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>
                <a:latin typeface="Gilroy ExtraBold" pitchFamily="2" charset="0"/>
              </a:rPr>
              <a:t>СЕТЬ ТОЧЕК КИПЕНИЯ</a:t>
            </a:r>
            <a:endParaRPr dirty="0">
              <a:latin typeface="Gilroy ExtraBold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78362" y="5185896"/>
            <a:ext cx="3220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ЧТО ТАКОЕ КЛУБ</a:t>
            </a:r>
            <a:endParaRPr lang="ru-RU" sz="28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78362" y="7122039"/>
            <a:ext cx="5974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КТО МОЖЕТ быть ПРИГЛАШЕН</a:t>
            </a:r>
            <a:endParaRPr lang="ru-RU" sz="28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678362" y="10252319"/>
            <a:ext cx="3308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ФОрМАТ РАБОТЫ</a:t>
            </a:r>
            <a:endParaRPr lang="ru-RU" sz="2800" dirty="0"/>
          </a:p>
        </p:txBody>
      </p:sp>
      <p:sp>
        <p:nvSpPr>
          <p:cNvPr id="46" name="Google Shape;300;p21"/>
          <p:cNvSpPr txBox="1"/>
          <p:nvPr/>
        </p:nvSpPr>
        <p:spPr>
          <a:xfrm>
            <a:off x="14745117" y="5494310"/>
            <a:ext cx="9415238" cy="4047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dirty="0"/>
              <a:t>156 площадок от Калининграда до Камчатки в вузах, </a:t>
            </a:r>
            <a:br>
              <a:rPr lang="ru-RU" dirty="0"/>
            </a:br>
            <a:r>
              <a:rPr lang="ru-RU" dirty="0"/>
              <a:t>на производствах и в открытых городских пространствах стимулируют технологическое развитие страны. </a:t>
            </a:r>
            <a:br>
              <a:rPr lang="ru-RU" dirty="0"/>
            </a:br>
            <a:r>
              <a:rPr lang="ru-RU" dirty="0"/>
              <a:t>Точки кипения бесшовно работают с бизнес-партнерами, научными организациями и региональными институтами развития, помогают местным командам запускать и масштабировать проекты, поддерживают профессиональные сообщества, способствуют образованию и карьерному росту участников.</a:t>
            </a:r>
          </a:p>
          <a:p>
            <a:pPr>
              <a:spcAft>
                <a:spcPts val="1200"/>
              </a:spcAft>
            </a:pPr>
            <a:r>
              <a:rPr lang="ru-RU" dirty="0"/>
              <a:t>Точка кипения – основная площадка встреч Клуба стратегических инициатив региона. При отсутствии Точек кипения рекомендуется использовать площадки «Мой бизнес».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4588168" y="4837443"/>
            <a:ext cx="5456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ЧТО ТАКОЕ Точка кипения</a:t>
            </a:r>
            <a:endParaRPr lang="ru-RU" sz="2800" dirty="0"/>
          </a:p>
        </p:txBody>
      </p:sp>
      <p:sp>
        <p:nvSpPr>
          <p:cNvPr id="49" name="Google Shape;300;p21"/>
          <p:cNvSpPr txBox="1"/>
          <p:nvPr/>
        </p:nvSpPr>
        <p:spPr>
          <a:xfrm>
            <a:off x="14745117" y="10443566"/>
            <a:ext cx="8347949" cy="2631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dirty="0"/>
              <a:t>Чтобы запланировать проведение региональной сессии клуба стратегических инициатив, нужно ознакомиться </a:t>
            </a:r>
            <a:br>
              <a:rPr lang="ru-RU" dirty="0"/>
            </a:br>
            <a:r>
              <a:rPr lang="ru-RU" dirty="0"/>
              <a:t>с перечнем точек кипения региона по ссылке: </a:t>
            </a:r>
            <a:r>
              <a:rPr lang="en-US" dirty="0">
                <a:solidFill>
                  <a:srgbClr val="0070C0"/>
                </a:solidFill>
                <a:hlinkClick r:id="rId5"/>
              </a:rPr>
              <a:t>https://leader-id.ru/places</a:t>
            </a:r>
            <a:endParaRPr lang="ru-RU" dirty="0">
              <a:solidFill>
                <a:srgbClr val="0070C0"/>
              </a:solidFill>
            </a:endParaRPr>
          </a:p>
          <a:p>
            <a:pPr>
              <a:spcAft>
                <a:spcPts val="1200"/>
              </a:spcAft>
            </a:pPr>
            <a:r>
              <a:rPr lang="ru-RU" dirty="0"/>
              <a:t>Далее выбрать нужную площадку, заполнить дату, время, </a:t>
            </a:r>
            <a:br>
              <a:rPr lang="ru-RU" dirty="0"/>
            </a:br>
            <a:r>
              <a:rPr lang="ru-RU" dirty="0"/>
              <a:t>указать повестку, пригласить участников, зарегистрированных на платформе </a:t>
            </a:r>
            <a:r>
              <a:rPr lang="en-US" dirty="0">
                <a:solidFill>
                  <a:srgbClr val="0070C0"/>
                </a:solidFill>
                <a:hlinkClick r:id="rId6"/>
              </a:rPr>
              <a:t>https://leader-id.ru/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4592717" y="9827029"/>
            <a:ext cx="5543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ea typeface="Gilroy"/>
                <a:cs typeface="Gilroy"/>
                <a:sym typeface="Gilroy"/>
              </a:rPr>
              <a:t>Как заявить мероприятие</a:t>
            </a:r>
            <a:endParaRPr lang="ru-RU" sz="2800" dirty="0"/>
          </a:p>
        </p:txBody>
      </p:sp>
      <p:sp>
        <p:nvSpPr>
          <p:cNvPr id="25" name="Цель и задачи Форума"/>
          <p:cNvSpPr txBox="1"/>
          <p:nvPr/>
        </p:nvSpPr>
        <p:spPr>
          <a:xfrm>
            <a:off x="928132" y="1015698"/>
            <a:ext cx="20680584" cy="1102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8000" dirty="0" smtClean="0"/>
              <a:t>АКТИВНОСТИ ФОРУМА В СУБЪЕКТАХ РФ</a:t>
            </a:r>
            <a:endParaRPr lang="ru-RU" sz="8000" dirty="0"/>
          </a:p>
        </p:txBody>
      </p:sp>
      <p:sp>
        <p:nvSpPr>
          <p:cNvPr id="26" name="Прямоугольник"/>
          <p:cNvSpPr/>
          <p:nvPr/>
        </p:nvSpPr>
        <p:spPr>
          <a:xfrm>
            <a:off x="1369661" y="2117900"/>
            <a:ext cx="22359350" cy="1834117"/>
          </a:xfrm>
          <a:prstGeom prst="rect">
            <a:avLst/>
          </a:prstGeom>
          <a:solidFill>
            <a:srgbClr val="CEE9F2">
              <a:alpha val="55686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505648" y="2299092"/>
            <a:ext cx="217134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>
                <a:latin typeface="Gilroy ExtraBold" pitchFamily="2" charset="0"/>
                <a:sym typeface="Gilroy"/>
              </a:rPr>
              <a:t>В </a:t>
            </a:r>
            <a:r>
              <a:rPr lang="ru-RU" sz="2800" b="1" cap="all" dirty="0" err="1">
                <a:latin typeface="Gilroy ExtraBold" pitchFamily="2" charset="0"/>
                <a:sym typeface="Gilroy"/>
              </a:rPr>
              <a:t>СубъектАХ</a:t>
            </a:r>
            <a:r>
              <a:rPr lang="ru-RU" sz="2800" b="1" cap="all" dirty="0">
                <a:latin typeface="Gilroy ExtraBold" pitchFamily="2" charset="0"/>
                <a:sym typeface="Gilroy"/>
              </a:rPr>
              <a:t> РФ </a:t>
            </a:r>
            <a:r>
              <a:rPr lang="ru-RU" sz="2800" b="1" cap="all" dirty="0" err="1">
                <a:latin typeface="Gilroy ExtraBold" pitchFamily="2" charset="0"/>
                <a:sym typeface="Gilroy"/>
              </a:rPr>
              <a:t>проХодят</a:t>
            </a:r>
            <a:r>
              <a:rPr lang="ru-RU" sz="2800" b="1" cap="all" dirty="0">
                <a:latin typeface="Gilroy ExtraBold" pitchFamily="2" charset="0"/>
                <a:sym typeface="Gilroy"/>
              </a:rPr>
              <a:t> сессии по генерации идей, формированию партнёрств по поддержке инициатив и проектов, отбору региональных брендов И ВЫДВИЖЕНИЮ на </a:t>
            </a:r>
            <a:r>
              <a:rPr lang="ru-RU" sz="2800" b="1" cap="all" dirty="0" smtClean="0">
                <a:latin typeface="Gilroy ExtraBold" pitchFamily="2" charset="0"/>
                <a:sym typeface="Gilroy"/>
              </a:rPr>
              <a:t>конкурс (ядром активностей в регионе выступает наиболее сильный элемент экосистемы АСИ: </a:t>
            </a:r>
            <a:r>
              <a:rPr lang="en-US" sz="2800" b="1" cap="all" dirty="0" smtClean="0">
                <a:latin typeface="Gilroy ExtraBold" pitchFamily="2" charset="0"/>
                <a:sym typeface="Gilroy"/>
              </a:rPr>
              <a:t> </a:t>
            </a:r>
            <a:r>
              <a:rPr lang="ru-RU" sz="2800" b="1" cap="all" smtClean="0">
                <a:latin typeface="Gilroy ExtraBold" pitchFamily="2" charset="0"/>
                <a:sym typeface="Gilroy"/>
              </a:rPr>
              <a:t>КСИ, </a:t>
            </a:r>
            <a:r>
              <a:rPr lang="ru-RU" sz="2800" b="1" cap="all" dirty="0" smtClean="0">
                <a:latin typeface="Gilroy ExtraBold" pitchFamily="2" charset="0"/>
                <a:sym typeface="Gilroy"/>
              </a:rPr>
              <a:t>Точки кипения, клубы мышления, вузы-партнеры 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8088451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665931" y="12800602"/>
            <a:ext cx="204779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15</a:t>
            </a:fld>
            <a:endParaRPr/>
          </a:p>
        </p:txBody>
      </p:sp>
      <p:pic>
        <p:nvPicPr>
          <p:cNvPr id="124" name="Изображение" descr="Изображение"/>
          <p:cNvPicPr>
            <a:picLocks noChangeAspect="1"/>
          </p:cNvPicPr>
          <p:nvPr/>
        </p:nvPicPr>
        <p:blipFill>
          <a:blip r:embed="rId2" cstate="print"/>
          <a:srcRect l="17657" t="25847" b="29721"/>
          <a:stretch>
            <a:fillRect/>
          </a:stretch>
        </p:blipFill>
        <p:spPr>
          <a:xfrm>
            <a:off x="-749546" y="-1574285"/>
            <a:ext cx="25258394" cy="16490185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КОНЦЕПЦИЯ ФОРУМА АСИ 2020"/>
          <p:cNvSpPr txBox="1"/>
          <p:nvPr/>
        </p:nvSpPr>
        <p:spPr>
          <a:xfrm>
            <a:off x="13201650" y="1309267"/>
            <a:ext cx="6488423" cy="57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dirty="0"/>
              <a:t>ПРЕЗЕНТАЦИЯ </a:t>
            </a:r>
            <a:r>
              <a:rPr dirty="0"/>
              <a:t>ФОРУМА</a:t>
            </a:r>
            <a:r>
              <a:rPr lang="ru-RU" dirty="0"/>
              <a:t>-</a:t>
            </a:r>
            <a:r>
              <a:rPr dirty="0"/>
              <a:t>202</a:t>
            </a:r>
            <a:r>
              <a:rPr lang="ru-RU" dirty="0"/>
              <a:t>3</a:t>
            </a:r>
            <a:endParaRPr dirty="0"/>
          </a:p>
        </p:txBody>
      </p:sp>
      <p:pic>
        <p:nvPicPr>
          <p:cNvPr id="127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05023" y="889971"/>
            <a:ext cx="3717608" cy="141757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Прямоугольник 9"/>
          <p:cNvSpPr/>
          <p:nvPr/>
        </p:nvSpPr>
        <p:spPr>
          <a:xfrm>
            <a:off x="15888503" y="11717382"/>
            <a:ext cx="2770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Gilroy ExtraBold"/>
              </a:rPr>
              <a:t>Организаторы</a:t>
            </a:r>
          </a:p>
        </p:txBody>
      </p:sp>
      <p:sp>
        <p:nvSpPr>
          <p:cNvPr id="12" name="КОНЦЕПЦИЯ ФОРУМА АСИ 2020"/>
          <p:cNvSpPr txBox="1"/>
          <p:nvPr/>
        </p:nvSpPr>
        <p:spPr>
          <a:xfrm>
            <a:off x="4267199" y="6343787"/>
            <a:ext cx="18762133" cy="1594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3000" b="1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sz="9600" dirty="0">
                <a:latin typeface="Gilroy Light" panose="00000400000000000000" pitchFamily="50" charset="-52"/>
              </a:rPr>
              <a:t>СПАСИБО ЗА ВНИМАНИЕ!</a:t>
            </a:r>
            <a:endParaRPr sz="9600" dirty="0">
              <a:latin typeface="Gilroy Light" panose="00000400000000000000" pitchFamily="50" charset="-52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98214" y="12265586"/>
            <a:ext cx="2696969" cy="6590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539130" y="11717382"/>
            <a:ext cx="1615135" cy="548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Gilroy ExtraBold"/>
              </a:rPr>
              <a:t>Партнер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4844945" y="11969777"/>
            <a:ext cx="5693482" cy="1201009"/>
            <a:chOff x="15074838" y="12013018"/>
            <a:chExt cx="5693482" cy="1201009"/>
          </a:xfrm>
        </p:grpSpPr>
        <p:pic>
          <p:nvPicPr>
            <p:cNvPr id="15" name="Изображение" descr="Изображение"/>
            <p:cNvPicPr>
              <a:picLocks noChangeAspect="1"/>
            </p:cNvPicPr>
            <p:nvPr/>
          </p:nvPicPr>
          <p:blipFill rotWithShape="1">
            <a:blip r:embed="rId5" cstate="print"/>
            <a:srcRect t="1" r="53669" b="-16813"/>
            <a:stretch/>
          </p:blipFill>
          <p:spPr>
            <a:xfrm>
              <a:off x="15074838" y="12013018"/>
              <a:ext cx="3429871" cy="120100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6776" y="12360309"/>
              <a:ext cx="3011544" cy="6956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869147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"/>
          <p:cNvSpPr/>
          <p:nvPr/>
        </p:nvSpPr>
        <p:spPr>
          <a:xfrm>
            <a:off x="1505648" y="2313830"/>
            <a:ext cx="19558317" cy="1710907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84881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2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468896" y="12792084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Прямоугольник 51"/>
          <p:cNvSpPr/>
          <p:nvPr/>
        </p:nvSpPr>
        <p:spPr>
          <a:xfrm>
            <a:off x="1622566" y="2463090"/>
            <a:ext cx="18821383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3200" dirty="0">
                <a:latin typeface="Gilroy Light"/>
              </a:rPr>
              <a:t>Форум «Сильные идеи для нового времени» - ежегодный форум, аккумулирующий общественно значимые инициативы и проекты неравнодушных граждан со всей страны</a:t>
            </a:r>
          </a:p>
          <a:p>
            <a:pPr>
              <a:spcBef>
                <a:spcPts val="600"/>
              </a:spcBef>
            </a:pPr>
            <a:r>
              <a:rPr lang="ru-RU" sz="1800" dirty="0">
                <a:latin typeface="Gilroy Light"/>
              </a:rPr>
              <a:t>(Организуется в соответствии с Указом Президента РФ </a:t>
            </a:r>
            <a:r>
              <a:rPr lang="ru-RU" sz="1800" dirty="0">
                <a:solidFill>
                  <a:srgbClr val="281E39"/>
                </a:solidFill>
                <a:latin typeface="Gilroy Light"/>
              </a:rPr>
              <a:t>№</a:t>
            </a:r>
            <a:r>
              <a:rPr lang="ru-RU" sz="1800" dirty="0">
                <a:latin typeface="Gilroy Light"/>
              </a:rPr>
              <a:t>899 </a:t>
            </a:r>
            <a:r>
              <a:rPr lang="ru-RU" sz="1800" dirty="0">
                <a:solidFill>
                  <a:srgbClr val="281E39"/>
                </a:solidFill>
                <a:latin typeface="Gilroy Light"/>
              </a:rPr>
              <a:t>08.12.2022 г.)</a:t>
            </a:r>
            <a:endParaRPr lang="ru-RU" sz="1800" b="1" dirty="0">
              <a:solidFill>
                <a:srgbClr val="281E39"/>
              </a:solidFill>
              <a:latin typeface="Gilroy Ligh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928416" y="9994505"/>
            <a:ext cx="66657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Gilroy Light"/>
              </a:rPr>
              <a:t>Выявить и поддержать реализацию инициатив и проектов, которые внесут значимый вклад в укрепление суверенитета России и достижение национальных целей до 2030 года</a:t>
            </a:r>
          </a:p>
        </p:txBody>
      </p:sp>
      <p:sp>
        <p:nvSpPr>
          <p:cNvPr id="54" name="Google Shape;300;p21"/>
          <p:cNvSpPr txBox="1"/>
          <p:nvPr/>
        </p:nvSpPr>
        <p:spPr>
          <a:xfrm>
            <a:off x="2992632" y="9671486"/>
            <a:ext cx="2351587" cy="274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3800" b="1" cap="all">
                <a:latin typeface="Gilroy"/>
                <a:ea typeface="Gilroy"/>
                <a:cs typeface="Gilroy"/>
                <a:sym typeface="Gilroy"/>
              </a:defRPr>
            </a:lvl1pPr>
          </a:lstStyle>
          <a:p>
            <a:r>
              <a:rPr lang="ru-RU" sz="3200" dirty="0">
                <a:latin typeface="Gilroy Light"/>
                <a:cs typeface="Calibri Light" panose="020F0302020204030204" pitchFamily="34" charset="0"/>
              </a:rPr>
              <a:t>ЦЕЛь: </a:t>
            </a:r>
            <a:endParaRPr sz="3200" dirty="0">
              <a:latin typeface="Gilroy Light"/>
              <a:cs typeface="Calibri Light" panose="020F03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5648" y="9676975"/>
            <a:ext cx="1194920" cy="1743607"/>
          </a:xfrm>
          <a:prstGeom prst="rect">
            <a:avLst/>
          </a:prstGeom>
        </p:spPr>
      </p:pic>
      <p:sp>
        <p:nvSpPr>
          <p:cNvPr id="20" name="Google Shape;300;p21"/>
          <p:cNvSpPr txBox="1"/>
          <p:nvPr/>
        </p:nvSpPr>
        <p:spPr>
          <a:xfrm>
            <a:off x="11736333" y="4359708"/>
            <a:ext cx="9942980" cy="5770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3200" b="1" dirty="0"/>
              <a:t>   ИДЕОЛОГИЯ ФОРУМА:</a:t>
            </a:r>
          </a:p>
          <a:p>
            <a:endParaRPr lang="ru-RU" sz="500" b="1" dirty="0"/>
          </a:p>
          <a:p>
            <a:pPr marL="7200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/>
              <a:t>Форум – это площадка, которая аккумулирует перспективные инициативы и проекты граждан </a:t>
            </a:r>
            <a:br>
              <a:rPr lang="ru-RU" sz="2800" dirty="0"/>
            </a:br>
            <a:r>
              <a:rPr lang="ru-RU" sz="2800" dirty="0"/>
              <a:t>со всей страны для развития России</a:t>
            </a:r>
          </a:p>
          <a:p>
            <a:pPr marL="7200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/>
              <a:t>Форум – это возможность для каждого неравнодушного жителя России предложить свою инициативу, направленную на социально-экономическое  развитие страны, получить экспертную оценку и поддержку в реализации</a:t>
            </a:r>
          </a:p>
          <a:p>
            <a:pPr marL="7200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/>
              <a:t>Участники форума предлагают своё видение будущего нашей страны, набор шагов и решений для его достижения</a:t>
            </a:r>
            <a:endParaRPr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22950" y="4481499"/>
            <a:ext cx="1194920" cy="1743607"/>
          </a:xfrm>
          <a:prstGeom prst="rect">
            <a:avLst/>
          </a:prstGeom>
        </p:spPr>
      </p:pic>
      <p:pic>
        <p:nvPicPr>
          <p:cNvPr id="4098" name="Picture 2" descr="https://ideas.roscongress.org/attachments/6/a4/0d488d-c467-422c-b283-fc0bff4f6784/GRM_1712__760x560__v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" b="5262"/>
          <a:stretch/>
        </p:blipFill>
        <p:spPr bwMode="auto">
          <a:xfrm>
            <a:off x="1505648" y="4289139"/>
            <a:ext cx="7661345" cy="504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Цель и задачи Форума"/>
          <p:cNvSpPr txBox="1"/>
          <p:nvPr/>
        </p:nvSpPr>
        <p:spPr>
          <a:xfrm>
            <a:off x="1505648" y="1196890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О ФОРУМЕ</a:t>
            </a:r>
          </a:p>
        </p:txBody>
      </p:sp>
      <p:sp>
        <p:nvSpPr>
          <p:cNvPr id="15" name="Прямоугольник"/>
          <p:cNvSpPr/>
          <p:nvPr/>
        </p:nvSpPr>
        <p:spPr>
          <a:xfrm>
            <a:off x="12150825" y="11267933"/>
            <a:ext cx="4044927" cy="1259749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6" name="Прямоугольник"/>
          <p:cNvSpPr/>
          <p:nvPr/>
        </p:nvSpPr>
        <p:spPr>
          <a:xfrm>
            <a:off x="16195752" y="11267933"/>
            <a:ext cx="2249905" cy="1259749"/>
          </a:xfrm>
          <a:prstGeom prst="rect">
            <a:avLst/>
          </a:prstGeom>
          <a:solidFill>
            <a:srgbClr val="FFC626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7" name="Прямоугольник"/>
          <p:cNvSpPr/>
          <p:nvPr/>
        </p:nvSpPr>
        <p:spPr>
          <a:xfrm>
            <a:off x="18445657" y="11267933"/>
            <a:ext cx="2618308" cy="1259749"/>
          </a:xfrm>
          <a:prstGeom prst="rect">
            <a:avLst/>
          </a:prstGeom>
          <a:solidFill>
            <a:srgbClr val="00B050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150825" y="11269643"/>
            <a:ext cx="40449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Часть </a:t>
            </a:r>
            <a:r>
              <a:rPr lang="en-US" sz="2000" dirty="0">
                <a:solidFill>
                  <a:schemeClr val="tx1"/>
                </a:solidFill>
                <a:latin typeface="Gilroy Light"/>
              </a:rPr>
              <a:t>I</a:t>
            </a:r>
            <a:r>
              <a:rPr lang="ru-RU" sz="2000" dirty="0">
                <a:solidFill>
                  <a:schemeClr val="tx1"/>
                </a:solidFill>
                <a:latin typeface="Gilroy Light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Gilroy Light"/>
              </a:rPr>
              <a:t>Краудсорсинг</a:t>
            </a:r>
            <a:r>
              <a:rPr lang="ru-RU" sz="2000" dirty="0">
                <a:solidFill>
                  <a:schemeClr val="tx1"/>
                </a:solidFill>
                <a:latin typeface="Gilroy Light"/>
              </a:rPr>
              <a:t> инициатив и проектов, отбор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195752" y="11269643"/>
            <a:ext cx="22499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Часть </a:t>
            </a:r>
            <a:r>
              <a:rPr lang="en-US" sz="2000" dirty="0">
                <a:solidFill>
                  <a:schemeClr val="tx1"/>
                </a:solidFill>
                <a:latin typeface="Gilroy Light"/>
              </a:rPr>
              <a:t>II</a:t>
            </a:r>
            <a:r>
              <a:rPr lang="ru-RU" sz="2000" dirty="0">
                <a:solidFill>
                  <a:schemeClr val="tx1"/>
                </a:solidFill>
                <a:latin typeface="Gilroy Light"/>
              </a:rPr>
              <a:t>.</a:t>
            </a:r>
            <a:endParaRPr lang="en-US" sz="2000" dirty="0">
              <a:solidFill>
                <a:schemeClr val="tx1"/>
              </a:solidFill>
              <a:latin typeface="Gilroy Light"/>
            </a:endParaRPr>
          </a:p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Очный форум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150825" y="12127572"/>
            <a:ext cx="2314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март – май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8445657" y="11269643"/>
            <a:ext cx="2705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Часть </a:t>
            </a:r>
            <a:r>
              <a:rPr lang="en-US" sz="2000" dirty="0">
                <a:solidFill>
                  <a:schemeClr val="tx1"/>
                </a:solidFill>
                <a:latin typeface="Gilroy Light"/>
              </a:rPr>
              <a:t>III</a:t>
            </a:r>
            <a:r>
              <a:rPr lang="ru-RU" sz="2000" dirty="0">
                <a:solidFill>
                  <a:schemeClr val="tx1"/>
                </a:solidFill>
                <a:latin typeface="Gilroy Light"/>
              </a:rPr>
              <a:t>. Поддержка реализации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6195752" y="12127572"/>
            <a:ext cx="2314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июнь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8445657" y="12127572"/>
            <a:ext cx="2314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ilroy Light"/>
              </a:rPr>
              <a:t>июль-декабрь</a:t>
            </a:r>
          </a:p>
        </p:txBody>
      </p:sp>
      <p:sp>
        <p:nvSpPr>
          <p:cNvPr id="27" name="Google Shape;300;p21"/>
          <p:cNvSpPr txBox="1"/>
          <p:nvPr/>
        </p:nvSpPr>
        <p:spPr>
          <a:xfrm>
            <a:off x="12150825" y="10625447"/>
            <a:ext cx="865940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3200" b="1" dirty="0"/>
              <a:t>КЛЮЧЕВЫЕ ЭТАПЫ:</a:t>
            </a:r>
            <a:endParaRPr sz="2800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22950" y="10625447"/>
            <a:ext cx="1194920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4931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84881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3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7890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468896" y="1298539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dirty="0"/>
              <a:t>#</a:t>
            </a:r>
            <a:r>
              <a:rPr dirty="0" err="1"/>
              <a:t>страну_меняют_люди</a:t>
            </a:r>
            <a:endParaRPr dirty="0"/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124825" y="421251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Цель и задачи Форума"/>
          <p:cNvSpPr txBox="1"/>
          <p:nvPr/>
        </p:nvSpPr>
        <p:spPr>
          <a:xfrm>
            <a:off x="913884" y="1046478"/>
            <a:ext cx="22591479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РЕЗУЛЬТАТЫ 2020/2022</a:t>
            </a:r>
          </a:p>
        </p:txBody>
      </p:sp>
      <p:pic>
        <p:nvPicPr>
          <p:cNvPr id="4104" name="Picture 8" descr="https://ideas.roscongress.org/attachments/6/4f/a67c4a-207d-4b20-b463-e3d6e1b1522b/Robbo-min__548x548__v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84" y="7546319"/>
            <a:ext cx="2611001" cy="229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deas.roscongress.org/attachments/6/f3/54d9cf-c4bc-4ecd-93e3-1b5a7a10f0ac/atlas-min__548x548__v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8" b="4779"/>
          <a:stretch/>
        </p:blipFill>
        <p:spPr bwMode="auto">
          <a:xfrm>
            <a:off x="12856505" y="7540091"/>
            <a:ext cx="2481264" cy="224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deas.roscongress.org/attachments/6/c6/fdf165-e2a5-4a70-84e9-551ce2c3734f/mfc-min__548x548__v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49" y="4738429"/>
            <a:ext cx="2582275" cy="219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ideas.roscongress.org/attachments/6/ee/8946fc-1155-44e8-92e1-405d4fd600c6/eco-min__548x548__v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5508" y="4656524"/>
            <a:ext cx="2481264" cy="233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93124" y="4762625"/>
            <a:ext cx="89918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/>
              <a:t>Экосистема </a:t>
            </a:r>
            <a:r>
              <a:rPr lang="ru-RU" sz="1800" b="1" dirty="0"/>
              <a:t>поддержки семей с детьми через создание сети Семейных </a:t>
            </a:r>
            <a:r>
              <a:rPr lang="ru-RU" sz="1800" b="1" dirty="0" smtClean="0"/>
              <a:t>МФЦ.</a:t>
            </a:r>
            <a:endParaRPr lang="ru-RU" sz="1800" b="1" dirty="0" smtClean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РФ открыто 30 Семейных 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МФЦ, в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15 регионах создана навигация в режиме "одного окна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"</a:t>
            </a:r>
            <a:endParaRPr lang="ru-RU" sz="1800" dirty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Более 2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100 000 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семей информированы о мерах поддержки.</a:t>
            </a:r>
            <a:endParaRPr lang="ru-RU" sz="1800" dirty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Более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30 000 семей получили комплексную помощь и сопровождение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Gilroy Light"/>
              </a:rPr>
              <a:t>П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роведено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более 500 мероприятий 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для семей</a:t>
            </a:r>
            <a:endParaRPr lang="ru-RU" sz="1800" dirty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Gilroy Light"/>
              </a:rPr>
              <a:t>С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формировано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более 100 родительских сообществ </a:t>
            </a:r>
            <a:r>
              <a:rPr lang="ru-RU" sz="1800" dirty="0" smtClean="0">
                <a:solidFill>
                  <a:schemeClr val="tx1"/>
                </a:solidFill>
                <a:latin typeface="Gilroy Light"/>
              </a:rPr>
              <a:t>по </a:t>
            </a:r>
            <a:r>
              <a:rPr lang="ru-RU" sz="1800" dirty="0">
                <a:solidFill>
                  <a:schemeClr val="tx1"/>
                </a:solidFill>
                <a:latin typeface="Gilroy Light"/>
              </a:rPr>
              <a:t>интересам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9924" y="7295282"/>
            <a:ext cx="904266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tx1"/>
                </a:solidFill>
              </a:rPr>
              <a:t>РОББО - платформа, включающая все необходимые направления и элементы для создания в России и СНГ суверенной экосистемы по обучению детей с 5 лет и подростков современной робототехнике.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Проекту предоставлен льготный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кредит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90 млн рублей от АО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«Корпорация «МСП». </a:t>
            </a:r>
            <a:endParaRPr lang="ru-RU" sz="1700" dirty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В Республике Беларусь открыто 150 инновационных инженерных «РОББО-классов» </a:t>
            </a:r>
            <a:br>
              <a:rPr lang="ru-RU" sz="1700" dirty="0">
                <a:solidFill>
                  <a:schemeClr val="tx1"/>
                </a:solidFill>
                <a:latin typeface="Gilroy Light"/>
              </a:rPr>
            </a:br>
            <a:r>
              <a:rPr lang="ru-RU" sz="1700" dirty="0">
                <a:solidFill>
                  <a:schemeClr val="tx1"/>
                </a:solidFill>
                <a:latin typeface="Gilroy Light"/>
              </a:rPr>
              <a:t>(15 тыс. детей получают навыки робототехники и инженерного мастерства)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Охват «РОББО-классами» в 35 странах мира более 100 тыс. детей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Продукция РОББО включена </a:t>
            </a:r>
            <a:r>
              <a:rPr lang="ru-RU" sz="1700" dirty="0" err="1">
                <a:solidFill>
                  <a:schemeClr val="tx1"/>
                </a:solidFill>
                <a:latin typeface="Gilroy Light"/>
              </a:rPr>
              <a:t>Минпромторгом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 России в Реестр промышленной продукции, произведенной на территории Российской Федерации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306771" y="4656524"/>
            <a:ext cx="8488511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Создание в г. Байкальск Всероссийского молодежного экологического кампуса «ЭКО.ЦЕХ»</a:t>
            </a:r>
            <a:endParaRPr lang="ru-RU" sz="1700" b="1" dirty="0" smtClean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ВЭБ.РФ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выделена территория для размещения пространства ЭКО.ЦЕХа – </a:t>
            </a:r>
            <a:br>
              <a:rPr lang="ru-RU" sz="1700" dirty="0">
                <a:solidFill>
                  <a:schemeClr val="tx1"/>
                </a:solidFill>
                <a:latin typeface="Gilroy Light"/>
              </a:rPr>
            </a:br>
            <a:r>
              <a:rPr lang="ru-RU" sz="1700" dirty="0">
                <a:solidFill>
                  <a:schemeClr val="tx1"/>
                </a:solidFill>
                <a:latin typeface="Gilroy Light"/>
              </a:rPr>
              <a:t>положено начало экологической трансформации промплощадки Байкальского целлюлозно-бумажного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комбината.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Возведена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некапитальная инфраструктура ЭКО.ЦЕХа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Создано 10 км экологических троп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Проведено 8 летних смен с участием 350 волонтёров совместно с Ассоциацией волонтёрских центров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tx1"/>
              </a:solidFill>
              <a:latin typeface="Gilroy Ligh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306771" y="7376419"/>
            <a:ext cx="8176804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«</a:t>
            </a:r>
            <a:r>
              <a:rPr lang="ru-RU" sz="1800" b="1" dirty="0">
                <a:solidFill>
                  <a:schemeClr val="tx1"/>
                </a:solidFill>
              </a:rPr>
              <a:t>Атлас удаленных профессий» – альманах для бизнеса, граждан, образовательных организаций, агентов занятости по компетенциям, проектам и практикам, которые могут быть применены </a:t>
            </a:r>
            <a:r>
              <a:rPr lang="ru-RU" sz="1800" b="1" dirty="0" smtClean="0">
                <a:solidFill>
                  <a:schemeClr val="tx1"/>
                </a:solidFill>
              </a:rPr>
              <a:t>для организации </a:t>
            </a:r>
            <a:r>
              <a:rPr lang="ru-RU" sz="1800" b="1" dirty="0">
                <a:solidFill>
                  <a:schemeClr val="tx1"/>
                </a:solidFill>
              </a:rPr>
              <a:t>удаленной работы.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Разработан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формат площадки некоммерческого взаимодействия участников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со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стороны бизнеса и государства., собран перечень практик для бизнеса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и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первый перечень удаленных профессий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Проводится интеграция цифрового портала «Атлас удаленных профессий»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с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общероссийским ЕЦП «Работа России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»</a:t>
            </a:r>
            <a:endParaRPr lang="ru-RU" sz="1700" dirty="0">
              <a:solidFill>
                <a:schemeClr val="tx1"/>
              </a:solidFill>
              <a:latin typeface="Gilroy Light"/>
            </a:endParaRPr>
          </a:p>
        </p:txBody>
      </p:sp>
      <p:cxnSp>
        <p:nvCxnSpPr>
          <p:cNvPr id="20" name="Прямая соединительная линия 19"/>
          <p:cNvCxnSpPr>
            <a:cxnSpLocks/>
          </p:cNvCxnSpPr>
          <p:nvPr/>
        </p:nvCxnSpPr>
        <p:spPr>
          <a:xfrm flipH="1" flipV="1">
            <a:off x="12677954" y="4617472"/>
            <a:ext cx="31409" cy="8524742"/>
          </a:xfrm>
          <a:prstGeom prst="line">
            <a:avLst/>
          </a:prstGeom>
          <a:noFill/>
          <a:ln w="25400" cap="flat">
            <a:solidFill>
              <a:schemeClr val="tx2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>
          <a:xfrm flipH="1">
            <a:off x="913884" y="7258470"/>
            <a:ext cx="22631916" cy="0"/>
          </a:xfrm>
          <a:prstGeom prst="line">
            <a:avLst/>
          </a:prstGeom>
          <a:noFill/>
          <a:ln w="25400" cap="flat">
            <a:solidFill>
              <a:schemeClr val="tx2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" name="Группа 3"/>
          <p:cNvGrpSpPr/>
          <p:nvPr/>
        </p:nvGrpSpPr>
        <p:grpSpPr>
          <a:xfrm>
            <a:off x="903503" y="2097846"/>
            <a:ext cx="22678059" cy="2483093"/>
            <a:chOff x="1419067" y="2502773"/>
            <a:chExt cx="22678059" cy="2483093"/>
          </a:xfrm>
        </p:grpSpPr>
        <p:sp>
          <p:nvSpPr>
            <p:cNvPr id="10" name="Прямоугольник"/>
            <p:cNvSpPr/>
            <p:nvPr/>
          </p:nvSpPr>
          <p:spPr>
            <a:xfrm>
              <a:off x="1505648" y="2502773"/>
              <a:ext cx="22493493" cy="1599358"/>
            </a:xfrm>
            <a:prstGeom prst="rect">
              <a:avLst/>
            </a:prstGeom>
            <a:solidFill>
              <a:srgbClr val="B3DDEB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1646700" y="2591125"/>
              <a:ext cx="477080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314 573</a:t>
              </a:r>
              <a:r>
                <a:rPr lang="en-US" sz="2700" b="1" dirty="0">
                  <a:solidFill>
                    <a:schemeClr val="tx1"/>
                  </a:solidFill>
                  <a:latin typeface="Gilroy Light"/>
                </a:rPr>
                <a:t>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участников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34 280</a:t>
              </a:r>
              <a:r>
                <a:rPr lang="en-US" sz="2700" b="1" dirty="0">
                  <a:solidFill>
                    <a:schemeClr val="tx1"/>
                  </a:solidFill>
                  <a:latin typeface="Gilroy Light"/>
                </a:rPr>
                <a:t>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идей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2300</a:t>
              </a:r>
              <a:r>
                <a:rPr lang="en-US" sz="2700" b="1" dirty="0">
                  <a:solidFill>
                    <a:schemeClr val="tx1"/>
                  </a:solidFill>
                  <a:latin typeface="Gilroy Light"/>
                </a:rPr>
                <a:t>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экспертов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5811223" y="2594536"/>
              <a:ext cx="18285903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200</a:t>
              </a:r>
              <a:r>
                <a:rPr lang="en-US" sz="2700" dirty="0">
                  <a:solidFill>
                    <a:schemeClr val="tx1"/>
                  </a:solidFill>
                  <a:latin typeface="Gilroy Light"/>
                </a:rPr>
                <a:t>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лидеров Форума представили инициативы и проекты партнёрам на ПМЭФ и ВЭФ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20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идей были представлены Президенту РФ на пленарных заседаниях Форума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700" b="1" dirty="0">
                  <a:solidFill>
                    <a:schemeClr val="tx1"/>
                  </a:solidFill>
                  <a:latin typeface="Gilroy Light"/>
                </a:rPr>
                <a:t>1327 </a:t>
              </a:r>
              <a:r>
                <a:rPr lang="ru-RU" sz="2700" dirty="0">
                  <a:solidFill>
                    <a:schemeClr val="tx1"/>
                  </a:solidFill>
                  <a:latin typeface="Gilroy Light"/>
                </a:rPr>
                <a:t>идей поддержаны АСИ, партнёрскими организациями и регионами</a:t>
              </a:r>
            </a:p>
          </p:txBody>
        </p:sp>
        <p:sp>
          <p:nvSpPr>
            <p:cNvPr id="21" name="Цель и задачи Форума"/>
            <p:cNvSpPr txBox="1"/>
            <p:nvPr/>
          </p:nvSpPr>
          <p:spPr>
            <a:xfrm>
              <a:off x="1419067" y="4277618"/>
              <a:ext cx="22591479" cy="708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8091" tIns="58091" rIns="58091" bIns="58091">
              <a:spAutoFit/>
            </a:bodyPr>
            <a:lstStyle>
              <a:lvl1pPr>
                <a:lnSpc>
                  <a:spcPct val="80000"/>
                </a:lnSpc>
                <a:defRPr sz="7500" cap="all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sz="4800" dirty="0"/>
                <a:t>Примеры идей, получивших поддержку:</a:t>
              </a:r>
            </a:p>
          </p:txBody>
        </p:sp>
      </p:grp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 flipH="1">
            <a:off x="913884" y="10216010"/>
            <a:ext cx="22581115" cy="1"/>
          </a:xfrm>
          <a:prstGeom prst="line">
            <a:avLst/>
          </a:prstGeom>
          <a:noFill/>
          <a:ln w="25400" cap="flat">
            <a:solidFill>
              <a:schemeClr val="tx2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Прямоугольник 25"/>
          <p:cNvSpPr/>
          <p:nvPr/>
        </p:nvSpPr>
        <p:spPr>
          <a:xfrm>
            <a:off x="3567335" y="10343877"/>
            <a:ext cx="90176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tx1"/>
                </a:solidFill>
              </a:rPr>
              <a:t>Постановка </a:t>
            </a:r>
            <a:r>
              <a:rPr lang="ru-RU" sz="1700" b="1" dirty="0">
                <a:solidFill>
                  <a:schemeClr val="tx1"/>
                </a:solidFill>
              </a:rPr>
              <a:t>предварительного диагноза путем телемедицинской </a:t>
            </a:r>
            <a:r>
              <a:rPr lang="ru-RU" sz="1700" b="1" dirty="0" smtClean="0">
                <a:solidFill>
                  <a:schemeClr val="tx1"/>
                </a:solidFill>
              </a:rPr>
              <a:t>консультации, назначение </a:t>
            </a:r>
            <a:r>
              <a:rPr lang="ru-RU" sz="1700" b="1" dirty="0">
                <a:solidFill>
                  <a:schemeClr val="tx1"/>
                </a:solidFill>
              </a:rPr>
              <a:t>лабораторных исследований и функциональной </a:t>
            </a:r>
            <a:r>
              <a:rPr lang="ru-RU" sz="1700" b="1" dirty="0" smtClean="0">
                <a:solidFill>
                  <a:schemeClr val="tx1"/>
                </a:solidFill>
              </a:rPr>
              <a:t>диагностики, корректировка </a:t>
            </a:r>
            <a:r>
              <a:rPr lang="ru-RU" sz="1700" b="1" dirty="0">
                <a:solidFill>
                  <a:schemeClr val="tx1"/>
                </a:solidFill>
              </a:rPr>
              <a:t>ранее назначенного </a:t>
            </a:r>
            <a:r>
              <a:rPr lang="ru-RU" sz="1700" b="1" dirty="0" smtClean="0">
                <a:solidFill>
                  <a:schemeClr val="tx1"/>
                </a:solidFill>
              </a:rPr>
              <a:t>лечения</a:t>
            </a:r>
            <a:r>
              <a:rPr lang="en-US" sz="1700" b="1" dirty="0" smtClean="0">
                <a:solidFill>
                  <a:schemeClr val="tx1"/>
                </a:solidFill>
              </a:rPr>
              <a:t>.</a:t>
            </a:r>
            <a:endParaRPr lang="en-US" sz="1700" b="1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Проект внедрен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в 11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регионах</a:t>
            </a:r>
            <a:r>
              <a:rPr lang="en-US" sz="1700" dirty="0" smtClean="0">
                <a:solidFill>
                  <a:schemeClr val="tx1"/>
                </a:solidFill>
                <a:latin typeface="Gilroy Light"/>
              </a:rPr>
              <a:t> (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первый пилот – Камчатский край</a:t>
            </a:r>
            <a:r>
              <a:rPr lang="en-US" sz="1700" dirty="0" smtClean="0">
                <a:solidFill>
                  <a:schemeClr val="tx1"/>
                </a:solidFill>
                <a:latin typeface="Gilroy Light"/>
              </a:rPr>
              <a:t>)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Дистанционный мониторинг по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6 показателям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(гипертония; диабет; беременность 3; </a:t>
            </a:r>
            <a:r>
              <a:rPr lang="ru-RU" sz="1700" dirty="0" err="1" smtClean="0">
                <a:solidFill>
                  <a:schemeClr val="tx1"/>
                </a:solidFill>
                <a:latin typeface="Gilroy Light"/>
              </a:rPr>
              <a:t>ковид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; онкология; </a:t>
            </a:r>
            <a:r>
              <a:rPr lang="ru-RU" sz="1700" dirty="0" err="1" smtClean="0">
                <a:solidFill>
                  <a:schemeClr val="tx1"/>
                </a:solidFill>
                <a:latin typeface="Gilroy Light"/>
              </a:rPr>
              <a:t>таргетная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терапия гепатита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С) получило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более 100 </a:t>
            </a:r>
            <a:r>
              <a:rPr lang="ru-RU" sz="1700" dirty="0" err="1">
                <a:solidFill>
                  <a:schemeClr val="tx1"/>
                </a:solidFill>
                <a:latin typeface="Gilroy Light"/>
              </a:rPr>
              <a:t>тыс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 человек в этих регионах, из них 3 319 пациентов сейчас на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мониторинге.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Проведено более 90 тыс. телемедицинских </a:t>
            </a: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консультаций.</a:t>
            </a:r>
            <a:endParaRPr lang="ru-RU" sz="1700" dirty="0">
              <a:solidFill>
                <a:schemeClr val="tx1"/>
              </a:solidFill>
              <a:latin typeface="Gilroy Ligh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1700" dirty="0">
              <a:solidFill>
                <a:schemeClr val="tx1"/>
              </a:solidFill>
              <a:latin typeface="Gilroy Light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99E0FF6F-6D42-E242-B6AF-B5FCE24C31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508" y="10383511"/>
            <a:ext cx="2550440" cy="2213016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0ACBDEBB-8EFC-6941-82A1-8FB0832EFD19}"/>
              </a:ext>
            </a:extLst>
          </p:cNvPr>
          <p:cNvSpPr/>
          <p:nvPr/>
        </p:nvSpPr>
        <p:spPr>
          <a:xfrm>
            <a:off x="15322475" y="10379043"/>
            <a:ext cx="82233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tx1"/>
                </a:solidFill>
              </a:rPr>
              <a:t>Образовательный </a:t>
            </a:r>
            <a:r>
              <a:rPr lang="ru-RU" sz="1700" b="1" dirty="0">
                <a:solidFill>
                  <a:schemeClr val="tx1"/>
                </a:solidFill>
              </a:rPr>
              <a:t>проект для развития детского и молодежного предпринимательства и </a:t>
            </a:r>
            <a:r>
              <a:rPr lang="ru-RU" sz="1700" b="1" dirty="0" err="1" smtClean="0">
                <a:solidFill>
                  <a:schemeClr val="tx1"/>
                </a:solidFill>
              </a:rPr>
              <a:t>профнавигации</a:t>
            </a:r>
            <a:r>
              <a:rPr lang="ru-RU" sz="1700" b="1" dirty="0" smtClean="0">
                <a:solidFill>
                  <a:schemeClr val="tx1"/>
                </a:solidFill>
              </a:rPr>
              <a:t>, включает </a:t>
            </a:r>
            <a:r>
              <a:rPr lang="ru-RU" sz="1700" b="1" dirty="0">
                <a:solidFill>
                  <a:schemeClr val="tx1"/>
                </a:solidFill>
              </a:rPr>
              <a:t>в себя обучающие приложения, интерактивную онлайн платформу, набор </a:t>
            </a:r>
            <a:r>
              <a:rPr lang="ru-RU" sz="1700" b="1" dirty="0" err="1">
                <a:solidFill>
                  <a:schemeClr val="tx1"/>
                </a:solidFill>
              </a:rPr>
              <a:t>оффлайн</a:t>
            </a:r>
            <a:r>
              <a:rPr lang="ru-RU" sz="1700" b="1" dirty="0">
                <a:solidFill>
                  <a:schemeClr val="tx1"/>
                </a:solidFill>
              </a:rPr>
              <a:t> </a:t>
            </a:r>
            <a:r>
              <a:rPr lang="ru-RU" sz="1700" b="1" dirty="0" smtClean="0">
                <a:solidFill>
                  <a:schemeClr val="tx1"/>
                </a:solidFill>
              </a:rPr>
              <a:t>курсов</a:t>
            </a:r>
            <a:r>
              <a:rPr lang="ru-RU" sz="1700" b="1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chemeClr val="tx1"/>
                </a:solidFill>
                <a:latin typeface="Gilroy Light"/>
              </a:rPr>
              <a:t>Проект 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рекомендован Агентством инноваций г. Москвы к применению </a:t>
            </a:r>
            <a:br>
              <a:rPr lang="ru-RU" sz="1700" dirty="0">
                <a:solidFill>
                  <a:schemeClr val="tx1"/>
                </a:solidFill>
                <a:latin typeface="Gilroy Light"/>
              </a:rPr>
            </a:br>
            <a:r>
              <a:rPr lang="ru-RU" sz="1700" dirty="0">
                <a:solidFill>
                  <a:schemeClr val="tx1"/>
                </a:solidFill>
                <a:latin typeface="Gilroy Light"/>
              </a:rPr>
              <a:t>и внедрению в учреждениях социальной направленности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2 600 учащихся прошли обучение в оффлайн и онлайн форматах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chemeClr val="tx1"/>
                </a:solidFill>
                <a:latin typeface="Gilroy Light"/>
              </a:rPr>
              <a:t>Агентство выступило партнером инициатора проекта при организации и проведении молодежного форума FOXNET</a:t>
            </a:r>
            <a:r>
              <a:rPr lang="en-US" sz="1700" dirty="0">
                <a:solidFill>
                  <a:schemeClr val="tx1"/>
                </a:solidFill>
                <a:latin typeface="Gilroy Light"/>
              </a:rPr>
              <a:t>,</a:t>
            </a:r>
            <a:r>
              <a:rPr lang="ru-RU" sz="1700" dirty="0">
                <a:solidFill>
                  <a:schemeClr val="tx1"/>
                </a:solidFill>
                <a:latin typeface="Gilroy Light"/>
              </a:rPr>
              <a:t> который посетило свыше 2 000 человек в возрасте 14-25 лет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82" y="10295278"/>
            <a:ext cx="2581503" cy="186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858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"/>
          <p:cNvSpPr/>
          <p:nvPr/>
        </p:nvSpPr>
        <p:spPr>
          <a:xfrm>
            <a:off x="11236471" y="2566449"/>
            <a:ext cx="11357663" cy="6686760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4</a:t>
            </a:fld>
            <a:endParaRPr/>
          </a:p>
        </p:txBody>
      </p:sp>
      <p:sp>
        <p:nvSpPr>
          <p:cNvPr id="132" name="Прямоугольник"/>
          <p:cNvSpPr/>
          <p:nvPr/>
        </p:nvSpPr>
        <p:spPr>
          <a:xfrm>
            <a:off x="1505648" y="2566449"/>
            <a:ext cx="9247333" cy="10121044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35" name="целевые аудитории Форума привлечь к работе с идеями на крауд-платформе: предпринимателей, экспертов, общество (всех неравнодушных) и лиц, принимающих решения в регионах"/>
          <p:cNvSpPr txBox="1"/>
          <p:nvPr/>
        </p:nvSpPr>
        <p:spPr>
          <a:xfrm>
            <a:off x="2708305" y="2640883"/>
            <a:ext cx="8079755" cy="6042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sz="2800" dirty="0"/>
              <a:t>ключевых ролей участников краудсорсинга: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Лидер идеи (предприниматель, инженер, лидер сообщества, любой неравнодушный гражданин)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Партнёр (организация, заинтересованная в инициативах, проектах и практиках и предоставляющая им сервисы поддержки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Модератор (человек, обеспечивающий формальный контроль за соблюдением правил </a:t>
            </a:r>
            <a:r>
              <a:rPr lang="ru-RU" dirty="0" err="1"/>
              <a:t>краудсорсинга</a:t>
            </a:r>
            <a:r>
              <a:rPr lang="ru-RU" dirty="0"/>
              <a:t>)</a:t>
            </a:r>
            <a:endParaRPr lang="en-US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Эксперт (компетентный специалист, оценивающий идеи, участвующий в доработке)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Наставник (опытный участник Форума 2020/2022 года, который консультирует лидеров идей Форума 2023 года в своей сфере компетенции)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Лицо, принимающее решение в органе власти РФ / субъекте РФ / ОМСУ</a:t>
            </a:r>
          </a:p>
        </p:txBody>
      </p:sp>
      <p:sp>
        <p:nvSpPr>
          <p:cNvPr id="136" name="тематическим направлениям форума…"/>
          <p:cNvSpPr txBox="1"/>
          <p:nvPr/>
        </p:nvSpPr>
        <p:spPr>
          <a:xfrm>
            <a:off x="2666181" y="8590697"/>
            <a:ext cx="7654696" cy="4072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/>
          <a:p>
            <a:pPr>
              <a:spcAft>
                <a:spcPts val="1200"/>
              </a:spcAft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sz="2800" dirty="0"/>
              <a:t>направлений отбора инициатив и проектов</a:t>
            </a:r>
            <a:r>
              <a:rPr lang="en-US" sz="2800" dirty="0"/>
              <a:t> (</a:t>
            </a:r>
            <a:r>
              <a:rPr lang="ru-RU" sz="2800" dirty="0"/>
              <a:t>декомпозируются на тематики с учётом приоритетов отраслевых партнёров)</a:t>
            </a:r>
            <a:r>
              <a:rPr lang="ru-RU" dirty="0"/>
              <a:t>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Национальная социальная инициатива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Национальная технологическая инициатива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Национальная кадровая инициатива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Национальная экологическая инициатива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Предпринимательство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  <a:defRPr sz="23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Цифровые сервисы</a:t>
            </a:r>
          </a:p>
        </p:txBody>
      </p:sp>
      <p:sp>
        <p:nvSpPr>
          <p:cNvPr id="139" name="Цель и задачи Форума"/>
          <p:cNvSpPr txBox="1"/>
          <p:nvPr/>
        </p:nvSpPr>
        <p:spPr>
          <a:xfrm>
            <a:off x="1505648" y="1196890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КЛЮЧЕВЫЕ ПАРАМЕТРЫ ФОРУМА-2023</a:t>
            </a:r>
            <a:endParaRPr dirty="0"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sp>
        <p:nvSpPr>
          <p:cNvPr id="155" name="Google Shape;300;p21"/>
          <p:cNvSpPr txBox="1"/>
          <p:nvPr/>
        </p:nvSpPr>
        <p:spPr>
          <a:xfrm>
            <a:off x="1246567" y="2699197"/>
            <a:ext cx="1369826" cy="1062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>
            <a:spAutoFit/>
          </a:bodyPr>
          <a:lstStyle>
            <a:lvl1pPr algn="r">
              <a:lnSpc>
                <a:spcPct val="80000"/>
              </a:lnSpc>
              <a:defRPr sz="76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6</a:t>
            </a:r>
            <a:endParaRPr dirty="0"/>
          </a:p>
        </p:txBody>
      </p:sp>
      <p:sp>
        <p:nvSpPr>
          <p:cNvPr id="156" name="Google Shape;300;p21"/>
          <p:cNvSpPr txBox="1"/>
          <p:nvPr/>
        </p:nvSpPr>
        <p:spPr>
          <a:xfrm>
            <a:off x="1760747" y="8692111"/>
            <a:ext cx="928136" cy="1076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/>
          <a:p>
            <a:pPr algn="r">
              <a:lnSpc>
                <a:spcPct val="80000"/>
              </a:lnSpc>
              <a:defRPr sz="7600">
                <a:latin typeface="Gilroy Light"/>
                <a:ea typeface="Gilroy Light"/>
                <a:cs typeface="Gilroy Light"/>
                <a:sym typeface="Gilroy Light"/>
              </a:defRPr>
            </a:pPr>
            <a:r>
              <a:rPr lang="ru-RU" dirty="0"/>
              <a:t>6</a:t>
            </a:r>
            <a:endParaRPr dirty="0"/>
          </a:p>
        </p:txBody>
      </p:sp>
      <p:sp>
        <p:nvSpPr>
          <p:cNvPr id="159" name="Google Shape;300;p21"/>
          <p:cNvSpPr txBox="1"/>
          <p:nvPr/>
        </p:nvSpPr>
        <p:spPr>
          <a:xfrm>
            <a:off x="11703508" y="7567762"/>
            <a:ext cx="888675" cy="1052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 algn="r">
              <a:lnSpc>
                <a:spcPct val="80000"/>
              </a:lnSpc>
              <a:defRPr sz="76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dirty="0"/>
              <a:t>+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Google Shape;300;p21"/>
          <p:cNvSpPr txBox="1"/>
          <p:nvPr/>
        </p:nvSpPr>
        <p:spPr>
          <a:xfrm>
            <a:off x="11086673" y="3182912"/>
            <a:ext cx="2520840" cy="1052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 algn="r">
              <a:lnSpc>
                <a:spcPct val="80000"/>
              </a:lnSpc>
              <a:defRPr sz="76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dirty="0"/>
              <a:t>100</a:t>
            </a:r>
            <a:r>
              <a:rPr lang="ru-RU" dirty="0"/>
              <a:t>0</a:t>
            </a:r>
            <a:endParaRPr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1684931" y="2993295"/>
            <a:ext cx="11232379" cy="5673596"/>
            <a:chOff x="13645081" y="3284453"/>
            <a:chExt cx="11232379" cy="5673596"/>
          </a:xfrm>
        </p:grpSpPr>
        <p:sp>
          <p:nvSpPr>
            <p:cNvPr id="133" name="Google Shape;300;p21"/>
            <p:cNvSpPr txBox="1"/>
            <p:nvPr/>
          </p:nvSpPr>
          <p:spPr>
            <a:xfrm>
              <a:off x="15934964" y="7542277"/>
              <a:ext cx="8568268" cy="14157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23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организациям и регионам будут рекомендованы </a:t>
              </a:r>
              <a:br>
                <a:rPr lang="ru-RU" dirty="0"/>
              </a:br>
              <a:r>
                <a:rPr lang="ru-RU" dirty="0"/>
                <a:t>инициативы, проекты и практики, способствующие эффективному достижению Национальных целей и реализации Национальных проектов</a:t>
              </a:r>
              <a:endParaRPr dirty="0"/>
            </a:p>
          </p:txBody>
        </p:sp>
        <p:sp>
          <p:nvSpPr>
            <p:cNvPr id="157" name="Google Shape;300;p21"/>
            <p:cNvSpPr txBox="1"/>
            <p:nvPr/>
          </p:nvSpPr>
          <p:spPr>
            <a:xfrm>
              <a:off x="13663659" y="4882116"/>
              <a:ext cx="1993502" cy="12210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 algn="r">
                <a:lnSpc>
                  <a:spcPct val="80000"/>
                </a:lnSpc>
                <a:defRPr sz="7600" cap="all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dirty="0"/>
                <a:t>100</a:t>
              </a:r>
            </a:p>
          </p:txBody>
        </p:sp>
        <p:sp>
          <p:nvSpPr>
            <p:cNvPr id="158" name="лучших идей и проектов презентовать на очном форуме,  предварительно  организовать доработку идей, упаковать  в проекты"/>
            <p:cNvSpPr txBox="1"/>
            <p:nvPr/>
          </p:nvSpPr>
          <p:spPr>
            <a:xfrm>
              <a:off x="15919726" y="4700030"/>
              <a:ext cx="8957734" cy="153308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8091" tIns="58091" rIns="58091" bIns="58091">
              <a:spAutoFit/>
            </a:bodyPr>
            <a:lstStyle/>
            <a:p>
              <a:pPr>
                <a:defRPr sz="2300">
                  <a:latin typeface="Gilroy Light"/>
                  <a:ea typeface="Gilroy Light"/>
                  <a:cs typeface="Gilroy Light"/>
                  <a:sym typeface="Gilroy Light"/>
                </a:defRPr>
              </a:pPr>
              <a:r>
                <a:rPr lang="ru-RU" dirty="0"/>
                <a:t>лидеров представят идеи партнёрам на ПМЭФ, ВЭФ, КМУ, РЭН и специальных демо-днях, а также примут участие </a:t>
              </a:r>
              <a:br>
                <a:rPr lang="ru-RU" dirty="0"/>
              </a:br>
              <a:r>
                <a:rPr lang="ru-RU" dirty="0"/>
                <a:t>в проектно-образовательном интенсиве «Архипелаг-2022»</a:t>
              </a:r>
              <a:endParaRPr dirty="0"/>
            </a:p>
          </p:txBody>
        </p:sp>
        <p:pic>
          <p:nvPicPr>
            <p:cNvPr id="160" name="Изображение" descr="Изображение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44245" y="7985977"/>
              <a:ext cx="1022160" cy="528371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3" name="Google Shape;300;p21">
              <a:extLst>
                <a:ext uri="{FF2B5EF4-FFF2-40B4-BE49-F238E27FC236}">
                  <a16:creationId xmlns:a16="http://schemas.microsoft.com/office/drawing/2014/main" xmlns="" id="{B7A9DF97-A173-47BE-9D3A-7F86AE6A0BAE}"/>
                </a:ext>
              </a:extLst>
            </p:cNvPr>
            <p:cNvSpPr txBox="1"/>
            <p:nvPr/>
          </p:nvSpPr>
          <p:spPr>
            <a:xfrm>
              <a:off x="13645081" y="6296677"/>
              <a:ext cx="1993502" cy="1076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 algn="r">
                <a:lnSpc>
                  <a:spcPct val="80000"/>
                </a:lnSpc>
                <a:defRPr sz="7600" cap="all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dirty="0"/>
                <a:t>10</a:t>
              </a:r>
            </a:p>
          </p:txBody>
        </p:sp>
        <p:sp>
          <p:nvSpPr>
            <p:cNvPr id="24" name="лучших идей и проектов презентовать на очном форуме,  предварительно  организовать доработку идей, упаковать  в проекты">
              <a:extLst>
                <a:ext uri="{FF2B5EF4-FFF2-40B4-BE49-F238E27FC236}">
                  <a16:creationId xmlns:a16="http://schemas.microsoft.com/office/drawing/2014/main" xmlns="" id="{34D27765-7E0A-4E57-9356-9D738E390D73}"/>
                </a:ext>
              </a:extLst>
            </p:cNvPr>
            <p:cNvSpPr txBox="1"/>
            <p:nvPr/>
          </p:nvSpPr>
          <p:spPr>
            <a:xfrm>
              <a:off x="15919725" y="6259077"/>
              <a:ext cx="8356268" cy="8252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8091" tIns="58091" rIns="58091" bIns="58091">
              <a:spAutoFit/>
            </a:bodyPr>
            <a:lstStyle/>
            <a:p>
              <a:pPr>
                <a:defRPr sz="2300">
                  <a:latin typeface="Gilroy Light"/>
                  <a:ea typeface="Gilroy Light"/>
                  <a:cs typeface="Gilroy Light"/>
                  <a:sym typeface="Gilroy Light"/>
                </a:defRPr>
              </a:pPr>
              <a:r>
                <a:rPr lang="ru-RU" dirty="0"/>
                <a:t>лучших идей и проектов будут представлены руководству страны</a:t>
              </a:r>
              <a:endParaRPr dirty="0"/>
            </a:p>
          </p:txBody>
        </p:sp>
        <p:sp>
          <p:nvSpPr>
            <p:cNvPr id="26" name="лучших идей и проектов презентовать на очном форуме,  предварительно  организовать доработку идей, упаковать  в проекты"/>
            <p:cNvSpPr txBox="1"/>
            <p:nvPr/>
          </p:nvSpPr>
          <p:spPr>
            <a:xfrm>
              <a:off x="15919725" y="3284453"/>
              <a:ext cx="8568267" cy="8252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8091" tIns="58091" rIns="58091" bIns="58091">
              <a:spAutoFit/>
            </a:bodyPr>
            <a:lstStyle/>
            <a:p>
              <a:pPr>
                <a:defRPr sz="2300">
                  <a:latin typeface="Gilroy Light"/>
                  <a:ea typeface="Gilroy Light"/>
                  <a:cs typeface="Gilroy Light"/>
                  <a:sym typeface="Gilroy Light"/>
                </a:defRPr>
              </a:pPr>
              <a:r>
                <a:rPr lang="ru-RU" dirty="0"/>
                <a:t>идей получат поддержку от партнёров Форума в рамках Комплексного механизма реализации инициатив и проектов</a:t>
              </a:r>
              <a:endParaRPr dirty="0"/>
            </a:p>
          </p:txBody>
        </p:sp>
      </p:grpSp>
      <p:sp>
        <p:nvSpPr>
          <p:cNvPr id="36" name="Прямоугольник"/>
          <p:cNvSpPr/>
          <p:nvPr/>
        </p:nvSpPr>
        <p:spPr>
          <a:xfrm>
            <a:off x="11271143" y="9591585"/>
            <a:ext cx="11271939" cy="3095907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37" name="целевые аудитории Форума привлечь к работе с идеями на крауд-платформе: предпринимателей, экспертов, общество (всех неравнодушных) и лиц, принимающих решения в регионах"/>
          <p:cNvSpPr txBox="1"/>
          <p:nvPr/>
        </p:nvSpPr>
        <p:spPr>
          <a:xfrm>
            <a:off x="12592182" y="10211321"/>
            <a:ext cx="9630143" cy="1409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pPr>
              <a:spcAft>
                <a:spcPts val="1200"/>
              </a:spcAft>
            </a:pPr>
            <a:r>
              <a:rPr lang="ru-RU" sz="2800" dirty="0"/>
              <a:t>Сквозной трек: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/>
              <a:t>Конкурс российских брендов для продвижения в рамках программы «Траектория роста»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8" name="Google Shape;300;p21"/>
          <p:cNvSpPr txBox="1"/>
          <p:nvPr/>
        </p:nvSpPr>
        <p:spPr>
          <a:xfrm>
            <a:off x="11012062" y="9978539"/>
            <a:ext cx="1369826" cy="1062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>
            <a:spAutoFit/>
          </a:bodyPr>
          <a:lstStyle>
            <a:lvl1pPr algn="r">
              <a:lnSpc>
                <a:spcPct val="80000"/>
              </a:lnSpc>
              <a:defRPr sz="76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36615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"/>
          <p:cNvSpPr/>
          <p:nvPr/>
        </p:nvSpPr>
        <p:spPr>
          <a:xfrm>
            <a:off x="1558913" y="2498376"/>
            <a:ext cx="22032854" cy="1583067"/>
          </a:xfrm>
          <a:prstGeom prst="rect">
            <a:avLst/>
          </a:prstGeom>
          <a:solidFill>
            <a:srgbClr val="FFEDBE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59" name="Прямоугольник"/>
          <p:cNvSpPr/>
          <p:nvPr/>
        </p:nvSpPr>
        <p:spPr>
          <a:xfrm>
            <a:off x="8581244" y="5401814"/>
            <a:ext cx="7895886" cy="7207737"/>
          </a:xfrm>
          <a:prstGeom prst="rect">
            <a:avLst/>
          </a:prstGeom>
          <a:solidFill>
            <a:srgbClr val="FFEDBE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3342" y="5720405"/>
            <a:ext cx="5745179" cy="6191294"/>
          </a:xfrm>
          <a:prstGeom prst="rect">
            <a:avLst/>
          </a:prstGeom>
        </p:spPr>
      </p:pic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721229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Прямоугольник 34"/>
          <p:cNvSpPr/>
          <p:nvPr/>
        </p:nvSpPr>
        <p:spPr>
          <a:xfrm>
            <a:off x="1798528" y="2706378"/>
            <a:ext cx="204978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3200" dirty="0">
                <a:solidFill>
                  <a:srgbClr val="281E39"/>
                </a:solidFill>
                <a:latin typeface="Gilroy Light"/>
              </a:rPr>
              <a:t>Организации, сообщества и физические лица, реализующие общественно значимые инициативы и проекты в своей отрасли, важные для развития России и дружественных стран</a:t>
            </a:r>
          </a:p>
        </p:txBody>
      </p:sp>
      <p:sp>
        <p:nvSpPr>
          <p:cNvPr id="39" name="Цель и задачи Форума"/>
          <p:cNvSpPr txBox="1"/>
          <p:nvPr/>
        </p:nvSpPr>
        <p:spPr>
          <a:xfrm>
            <a:off x="1505648" y="1196890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Целевая аудитория и мотивация</a:t>
            </a:r>
          </a:p>
        </p:txBody>
      </p:sp>
      <p:sp>
        <p:nvSpPr>
          <p:cNvPr id="2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5</a:t>
            </a:fld>
            <a:endParaRPr/>
          </a:p>
        </p:txBody>
      </p:sp>
      <p:grpSp>
        <p:nvGrpSpPr>
          <p:cNvPr id="21" name="Группа 20"/>
          <p:cNvGrpSpPr/>
          <p:nvPr/>
        </p:nvGrpSpPr>
        <p:grpSpPr>
          <a:xfrm>
            <a:off x="17136203" y="5899927"/>
            <a:ext cx="6704920" cy="3210337"/>
            <a:chOff x="17045332" y="4623746"/>
            <a:chExt cx="6581004" cy="2977076"/>
          </a:xfrm>
        </p:grpSpPr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34851" y="4623746"/>
              <a:ext cx="6491485" cy="2901873"/>
            </a:xfrm>
            <a:prstGeom prst="rect">
              <a:avLst/>
            </a:prstGeom>
          </p:spPr>
        </p:pic>
        <p:sp>
          <p:nvSpPr>
            <p:cNvPr id="29" name="Прямоугольник 28"/>
            <p:cNvSpPr/>
            <p:nvPr/>
          </p:nvSpPr>
          <p:spPr>
            <a:xfrm>
              <a:off x="17045332" y="4632519"/>
              <a:ext cx="6568069" cy="2968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spcBef>
                  <a:spcPts val="1200"/>
                </a:spcBef>
                <a:buFont typeface="Wingdings" panose="05000000000000000000" pitchFamily="2" charset="2"/>
                <a:buChar char="ü"/>
                <a:tabLst>
                  <a:tab pos="457200" algn="l"/>
                </a:tabLst>
              </a:pPr>
              <a:r>
                <a:rPr lang="ru-RU" sz="2600" dirty="0">
                  <a:solidFill>
                    <a:srgbClr val="281E39"/>
                  </a:solidFill>
                  <a:latin typeface="Gilroy Light"/>
                </a:rPr>
                <a:t>Помощь в выходе на рынки, размещении проекта/инициативы для пилотирования/тиражирования </a:t>
              </a:r>
              <a:br>
                <a:rPr lang="ru-RU" sz="2600" dirty="0">
                  <a:solidFill>
                    <a:srgbClr val="281E39"/>
                  </a:solidFill>
                  <a:latin typeface="Gilroy Light"/>
                </a:rPr>
              </a:br>
              <a:r>
                <a:rPr lang="ru-RU" sz="2600" dirty="0">
                  <a:solidFill>
                    <a:srgbClr val="281E39"/>
                  </a:solidFill>
                  <a:latin typeface="Gilroy Light"/>
                </a:rPr>
                <a:t>в заинтересованном субъекте РФ</a:t>
              </a:r>
            </a:p>
            <a:p>
              <a:pPr marL="457200" indent="-457200">
                <a:spcBef>
                  <a:spcPts val="1200"/>
                </a:spcBef>
                <a:buFont typeface="Wingdings" panose="05000000000000000000" pitchFamily="2" charset="2"/>
                <a:buChar char="ü"/>
                <a:tabLst>
                  <a:tab pos="457200" algn="l"/>
                </a:tabLst>
              </a:pPr>
              <a:r>
                <a:rPr lang="ru-RU" sz="2600" dirty="0">
                  <a:solidFill>
                    <a:srgbClr val="281E39"/>
                  </a:solidFill>
                  <a:latin typeface="Gilroy Light"/>
                </a:rPr>
                <a:t>Продвижение проектов в дружественных странах</a:t>
              </a:r>
            </a:p>
            <a:p>
              <a:pPr marL="457200" indent="-457200">
                <a:spcBef>
                  <a:spcPts val="1200"/>
                </a:spcBef>
                <a:buFont typeface="Wingdings" panose="05000000000000000000" pitchFamily="2" charset="2"/>
                <a:buChar char="ü"/>
                <a:tabLst>
                  <a:tab pos="457200" algn="l"/>
                </a:tabLst>
              </a:pPr>
              <a:r>
                <a:rPr lang="ru-RU" sz="2600" dirty="0">
                  <a:solidFill>
                    <a:srgbClr val="281E39"/>
                  </a:solidFill>
                  <a:latin typeface="Gilroy Light"/>
                </a:rPr>
                <a:t>Популяризация продукции и бренда</a:t>
              </a: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083343" y="5848501"/>
            <a:ext cx="6007559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Получение «второго мнения» на инициативу/проект от участников </a:t>
            </a:r>
            <a:r>
              <a:rPr lang="ru-RU" sz="2600" dirty="0" err="1">
                <a:solidFill>
                  <a:srgbClr val="281E39"/>
                </a:solidFill>
                <a:latin typeface="Gilroy Light" panose="00000400000000000000" pitchFamily="50" charset="-52"/>
              </a:rPr>
              <a:t>краудсорсинга</a:t>
            </a: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 и экспертов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Участие в сообществе единомышленников</a:t>
            </a:r>
            <a:endParaRPr lang="en-US" sz="2600" dirty="0">
              <a:solidFill>
                <a:srgbClr val="281E39"/>
              </a:solidFill>
              <a:latin typeface="Gilroy Light" panose="00000400000000000000" pitchFamily="50" charset="-52"/>
            </a:endParaRP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Содействие в проектной упаковке и акселерации</a:t>
            </a:r>
            <a:endParaRPr lang="en-US" sz="2600" dirty="0">
              <a:solidFill>
                <a:srgbClr val="281E39"/>
              </a:solidFill>
              <a:latin typeface="Gilroy Light" panose="00000400000000000000" pitchFamily="50" charset="-52"/>
            </a:endParaRP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Помощь в поиске финансирования 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Доступ к библиотеке решений </a:t>
            </a:r>
            <a:endParaRPr lang="en-US" sz="2600" dirty="0">
              <a:solidFill>
                <a:srgbClr val="281E39"/>
              </a:solidFill>
              <a:latin typeface="Gilroy Light" panose="00000400000000000000" pitchFamily="50" charset="-52"/>
            </a:endParaRP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600" dirty="0">
                <a:solidFill>
                  <a:srgbClr val="281E39"/>
                </a:solidFill>
                <a:latin typeface="Gilroy Light" panose="00000400000000000000" pitchFamily="50" charset="-52"/>
              </a:rPr>
              <a:t>Формирование партнерств по реализации проектов</a:t>
            </a: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16489575" y="5401814"/>
            <a:ext cx="663050" cy="3437386"/>
          </a:xfrm>
          <a:prstGeom prst="rightBrace">
            <a:avLst>
              <a:gd name="adj1" fmla="val 73650"/>
              <a:gd name="adj2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7" name="Правая фигурная скобка 56"/>
          <p:cNvSpPr/>
          <p:nvPr/>
        </p:nvSpPr>
        <p:spPr>
          <a:xfrm rot="10800000">
            <a:off x="7892212" y="5401813"/>
            <a:ext cx="689031" cy="7207737"/>
          </a:xfrm>
          <a:prstGeom prst="rightBrace">
            <a:avLst>
              <a:gd name="adj1" fmla="val 101440"/>
              <a:gd name="adj2" fmla="val 49491"/>
            </a:avLst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8568799" y="5561468"/>
            <a:ext cx="8089507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180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281E39"/>
                </a:solidFill>
                <a:latin typeface="Gilroy Light"/>
              </a:rPr>
              <a:t>Граждане Российской Федерации и дружественных стран, готовые внести вклад в социально-экономическое развитие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281E39"/>
                </a:solidFill>
                <a:latin typeface="Gilroy Light"/>
              </a:rPr>
              <a:t>Частные и государственные организации, НКО, профессиональные, отраслевые и иные сообщества</a:t>
            </a:r>
            <a:endParaRPr lang="en-US" sz="2800" dirty="0">
              <a:solidFill>
                <a:srgbClr val="281E39"/>
              </a:solidFill>
              <a:latin typeface="Gilroy Light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281E39"/>
                </a:solidFill>
                <a:latin typeface="Gilroy Light"/>
              </a:rPr>
              <a:t>Индивидуальные предприниматели, </a:t>
            </a:r>
            <a:r>
              <a:rPr lang="ru-RU" sz="2800" dirty="0" err="1">
                <a:solidFill>
                  <a:srgbClr val="281E39"/>
                </a:solidFill>
                <a:latin typeface="Gilroy Light"/>
              </a:rPr>
              <a:t>самозанятые</a:t>
            </a:r>
            <a:r>
              <a:rPr lang="ru-RU" sz="2800" dirty="0">
                <a:solidFill>
                  <a:srgbClr val="281E39"/>
                </a:solidFill>
                <a:latin typeface="Gilroy Light"/>
              </a:rPr>
              <a:t>, МСП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281E39"/>
                </a:solidFill>
                <a:latin typeface="Gilroy Light"/>
              </a:rPr>
              <a:t>Образовательные и научные учреждения всех уровней</a:t>
            </a:r>
            <a:endParaRPr lang="en-US" sz="2800" dirty="0">
              <a:solidFill>
                <a:srgbClr val="281E39"/>
              </a:solidFill>
              <a:latin typeface="Gilroy Light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>
                <a:solidFill>
                  <a:srgbClr val="281E39"/>
                </a:solidFill>
                <a:latin typeface="Gilroy Light"/>
              </a:rPr>
              <a:t>Органы государственной власти РФ и субъектов РФ, органы местного самоуправления</a:t>
            </a:r>
          </a:p>
        </p:txBody>
      </p:sp>
      <p:sp>
        <p:nvSpPr>
          <p:cNvPr id="18" name="Цель и задачи Форума"/>
          <p:cNvSpPr txBox="1"/>
          <p:nvPr/>
        </p:nvSpPr>
        <p:spPr>
          <a:xfrm>
            <a:off x="7922171" y="4594349"/>
            <a:ext cx="9214032" cy="708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4800" dirty="0"/>
              <a:t>Группы целевой аудитории</a:t>
            </a:r>
          </a:p>
        </p:txBody>
      </p:sp>
    </p:spTree>
    <p:extLst>
      <p:ext uri="{BB962C8B-B14F-4D97-AF65-F5344CB8AC3E}">
        <p14:creationId xmlns:p14="http://schemas.microsoft.com/office/powerpoint/2010/main" val="5218656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151465" y="2229031"/>
            <a:ext cx="136261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Gilroy Light" panose="00000400000000000000"/>
              </a:rPr>
              <a:t>Значимость и актуальность проблемы</a:t>
            </a:r>
          </a:p>
          <a:p>
            <a:pPr lvl="0"/>
            <a: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Инновационность </a:t>
            </a:r>
            <a:r>
              <a:rPr lang="en-US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 уникальности идеи</a:t>
            </a:r>
          </a:p>
          <a:p>
            <a:pPr lvl="0"/>
            <a: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Эффективность решения (соотношение затрат и результата)</a:t>
            </a:r>
          </a:p>
          <a:p>
            <a:pPr lvl="0">
              <a:spcAft>
                <a:spcPts val="800"/>
              </a:spcAft>
            </a:pPr>
            <a: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Наличие у лидера, команды компетенций, необходимых </a:t>
            </a:r>
            <a:b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Gilroy Light"/>
                <a:ea typeface="Calibri" panose="020F0502020204030204" pitchFamily="34" charset="0"/>
                <a:cs typeface="Times New Roman" panose="02020603050405020304" pitchFamily="18" charset="0"/>
              </a:rPr>
              <a:t>для достижения результата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93441" y="8949341"/>
            <a:ext cx="5467351" cy="3738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00744" y="8949341"/>
            <a:ext cx="5617207" cy="3738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8467" y="8935954"/>
            <a:ext cx="5628208" cy="37307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9743" y="8935953"/>
            <a:ext cx="4380570" cy="3752382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1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373797" cy="394315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6</a:t>
            </a:fld>
            <a:endParaRPr/>
          </a:p>
        </p:txBody>
      </p:sp>
      <p:pic>
        <p:nvPicPr>
          <p:cNvPr id="281" name="Изображение" descr="Изображение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Google Shape;300;p21"/>
          <p:cNvSpPr txBox="1"/>
          <p:nvPr/>
        </p:nvSpPr>
        <p:spPr>
          <a:xfrm>
            <a:off x="5713788" y="12930659"/>
            <a:ext cx="1534133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283" name="Изображение" descr="Изображение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#1"/>
          <p:cNvSpPr txBox="1"/>
          <p:nvPr/>
        </p:nvSpPr>
        <p:spPr>
          <a:xfrm>
            <a:off x="1572737" y="2352461"/>
            <a:ext cx="5112477" cy="511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>
            <a:spAutoFit/>
          </a:bodyPr>
          <a:lstStyle>
            <a:lvl1pPr>
              <a:lnSpc>
                <a:spcPct val="80000"/>
              </a:lnSpc>
              <a:defRPr sz="3800" cap="all">
                <a:solidFill>
                  <a:srgbClr val="33A1D8"/>
                </a:solidFill>
                <a:latin typeface="Gilroy Thin"/>
                <a:ea typeface="Gilroy Thin"/>
                <a:cs typeface="Gilroy Thin"/>
                <a:sym typeface="Gilroy Thin"/>
              </a:defRPr>
            </a:lvl1pPr>
          </a:lstStyle>
          <a:p>
            <a:r>
              <a:rPr sz="3200" dirty="0">
                <a:latin typeface="Gilroy Light" panose="00000400000000000000"/>
              </a:rPr>
              <a:t>#1</a:t>
            </a:r>
          </a:p>
        </p:txBody>
      </p:sp>
      <p:sp>
        <p:nvSpPr>
          <p:cNvPr id="71" name="#2"/>
          <p:cNvSpPr txBox="1"/>
          <p:nvPr/>
        </p:nvSpPr>
        <p:spPr>
          <a:xfrm>
            <a:off x="1572737" y="2903938"/>
            <a:ext cx="5112478" cy="511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>
            <a:spAutoFit/>
          </a:bodyPr>
          <a:lstStyle>
            <a:lvl1pPr>
              <a:lnSpc>
                <a:spcPct val="80000"/>
              </a:lnSpc>
              <a:defRPr sz="3800" cap="all">
                <a:solidFill>
                  <a:srgbClr val="33A1D8"/>
                </a:solidFill>
                <a:latin typeface="Gilroy Thin"/>
                <a:ea typeface="Gilroy Thin"/>
                <a:cs typeface="Gilroy Thin"/>
                <a:sym typeface="Gilroy Thin"/>
              </a:defRPr>
            </a:lvl1pPr>
          </a:lstStyle>
          <a:p>
            <a:r>
              <a:rPr sz="3200" dirty="0">
                <a:latin typeface="Gilroy Light" panose="00000400000000000000"/>
              </a:rPr>
              <a:t>#2</a:t>
            </a:r>
          </a:p>
        </p:txBody>
      </p:sp>
      <p:sp>
        <p:nvSpPr>
          <p:cNvPr id="72" name="#3"/>
          <p:cNvSpPr txBox="1"/>
          <p:nvPr/>
        </p:nvSpPr>
        <p:spPr>
          <a:xfrm>
            <a:off x="1566810" y="3456629"/>
            <a:ext cx="5112477" cy="511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>
            <a:spAutoFit/>
          </a:bodyPr>
          <a:lstStyle>
            <a:lvl1pPr>
              <a:lnSpc>
                <a:spcPct val="80000"/>
              </a:lnSpc>
              <a:defRPr sz="3800" cap="all">
                <a:solidFill>
                  <a:srgbClr val="33A1D8"/>
                </a:solidFill>
                <a:latin typeface="Gilroy Thin"/>
                <a:ea typeface="Gilroy Thin"/>
                <a:cs typeface="Gilroy Thin"/>
                <a:sym typeface="Gilroy Thin"/>
              </a:defRPr>
            </a:lvl1pPr>
          </a:lstStyle>
          <a:p>
            <a:r>
              <a:rPr sz="3200" dirty="0">
                <a:latin typeface="Gilroy Light" panose="00000400000000000000"/>
              </a:rPr>
              <a:t>#3</a:t>
            </a:r>
          </a:p>
        </p:txBody>
      </p:sp>
      <p:sp>
        <p:nvSpPr>
          <p:cNvPr id="73" name="#4"/>
          <p:cNvSpPr txBox="1"/>
          <p:nvPr/>
        </p:nvSpPr>
        <p:spPr>
          <a:xfrm>
            <a:off x="1579743" y="3966687"/>
            <a:ext cx="5112478" cy="511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>
            <a:spAutoFit/>
          </a:bodyPr>
          <a:lstStyle>
            <a:lvl1pPr>
              <a:lnSpc>
                <a:spcPct val="80000"/>
              </a:lnSpc>
              <a:defRPr sz="3800" cap="all">
                <a:solidFill>
                  <a:srgbClr val="33A1D8"/>
                </a:solidFill>
                <a:latin typeface="Gilroy Thin"/>
                <a:ea typeface="Gilroy Thin"/>
                <a:cs typeface="Gilroy Thin"/>
                <a:sym typeface="Gilroy Thin"/>
              </a:defRPr>
            </a:lvl1pPr>
          </a:lstStyle>
          <a:p>
            <a:r>
              <a:rPr sz="3200" dirty="0">
                <a:latin typeface="Gilroy Light" panose="00000400000000000000"/>
              </a:rPr>
              <a:t>#4</a:t>
            </a:r>
          </a:p>
        </p:txBody>
      </p:sp>
      <p:sp>
        <p:nvSpPr>
          <p:cNvPr id="38" name="Google Shape;300;p21"/>
          <p:cNvSpPr txBox="1"/>
          <p:nvPr/>
        </p:nvSpPr>
        <p:spPr>
          <a:xfrm>
            <a:off x="6422730" y="9002090"/>
            <a:ext cx="5299682" cy="3339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3000" b="1">
                <a:solidFill>
                  <a:srgbClr val="662C90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pPr>
            <a:r>
              <a:rPr lang="ru-RU" sz="2800" b="1" cap="all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>проработанная </a:t>
            </a:r>
            <a:br>
              <a:rPr lang="ru-RU" sz="2800" b="1" cap="all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</a:br>
            <a:r>
              <a:rPr lang="ru-RU" sz="2800" b="1" cap="all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>инициатива</a:t>
            </a:r>
            <a:r>
              <a:rPr dirty="0">
                <a:latin typeface="Gilroy Light" panose="00000400000000000000"/>
              </a:rPr>
              <a:t/>
            </a:r>
            <a:br>
              <a:rPr dirty="0">
                <a:latin typeface="Gilroy Light" panose="00000400000000000000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Подготовлена концепция реализации идеи, проведены базовые исследования и переговоры </a:t>
            </a:r>
            <a:b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с заинтересованными сторонами, собраны исходные данные, </a:t>
            </a:r>
            <a:b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подготовлен общий план действий (акселерация инициативы)</a:t>
            </a:r>
            <a:endParaRPr lang="ru-RU" sz="2300" dirty="0">
              <a:latin typeface="Gilroy Light"/>
              <a:ea typeface="Gilroy Light"/>
              <a:cs typeface="Gilroy Light"/>
              <a:sym typeface="Gilroy Light"/>
            </a:endParaRPr>
          </a:p>
        </p:txBody>
      </p:sp>
      <p:sp>
        <p:nvSpPr>
          <p:cNvPr id="39" name="Google Shape;300;p21"/>
          <p:cNvSpPr txBox="1"/>
          <p:nvPr/>
        </p:nvSpPr>
        <p:spPr>
          <a:xfrm>
            <a:off x="12314813" y="9010870"/>
            <a:ext cx="5403138" cy="3262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3000" b="1">
                <a:solidFill>
                  <a:srgbClr val="662C90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pPr>
            <a:r>
              <a:rPr sz="2800" b="1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>ПРОЕКТ</a:t>
            </a:r>
            <a:r>
              <a:rPr dirty="0">
                <a:latin typeface="Gilroy Light" panose="00000400000000000000"/>
              </a:rPr>
              <a:t/>
            </a:r>
            <a:br>
              <a:rPr dirty="0">
                <a:latin typeface="Gilroy Light" panose="00000400000000000000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Упакованная 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в терминах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проектного менеджмента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инициатива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с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готовой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командой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,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проработанным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продуктом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,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детальным планом 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реализации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, перечнем необходимых ресурсов и </a:t>
            </a:r>
            <a:r>
              <a:rPr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пониманием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источников</a:t>
            </a:r>
            <a:r>
              <a:rPr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300" dirty="0">
                <a:latin typeface="Gilroy Light"/>
                <a:ea typeface="Gilroy Light"/>
                <a:cs typeface="Gilroy Light"/>
                <a:sym typeface="Gilroy Light"/>
              </a:rPr>
              <a:t/>
            </a:r>
            <a:br>
              <a:rPr lang="ru-RU" sz="2300" dirty="0"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их </a:t>
            </a:r>
            <a:r>
              <a:rPr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привлечения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(</a:t>
            </a:r>
            <a:r>
              <a:rPr lang="ru-RU"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формироавние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 партнёрств по реализации)</a:t>
            </a:r>
          </a:p>
        </p:txBody>
      </p:sp>
      <p:sp>
        <p:nvSpPr>
          <p:cNvPr id="40" name="Google Shape;300;p21"/>
          <p:cNvSpPr txBox="1"/>
          <p:nvPr/>
        </p:nvSpPr>
        <p:spPr>
          <a:xfrm>
            <a:off x="18125732" y="9048126"/>
            <a:ext cx="5047089" cy="255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3000" b="1">
                <a:solidFill>
                  <a:srgbClr val="662C90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pPr>
            <a:r>
              <a:rPr sz="2800" b="1" cap="all" dirty="0" err="1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>практика</a:t>
            </a:r>
            <a:r>
              <a:rPr sz="2400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/>
            </a:r>
            <a:br>
              <a:rPr sz="2400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Реализованный </a:t>
            </a:r>
            <a:b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</a:b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и подтвердивший свою эффективность проект (</a:t>
            </a:r>
            <a:r>
              <a:rPr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масштабирова</a:t>
            </a:r>
            <a:r>
              <a:rPr lang="ru-RU"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ние</a:t>
            </a:r>
            <a:r>
              <a:rPr lang="ru-RU" sz="2300" dirty="0">
                <a:latin typeface="Gilroy Light"/>
                <a:ea typeface="Gilroy Light"/>
                <a:cs typeface="Gilroy Light"/>
                <a:sym typeface="Gilroy Light"/>
              </a:rPr>
              <a:t> 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и тиражирование через платформу лучших практик «</a:t>
            </a:r>
            <a:r>
              <a:rPr lang="ru-RU" sz="2300" b="0" dirty="0" err="1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Смартека</a:t>
            </a:r>
            <a:r>
              <a:rPr lang="ru-RU" sz="2300" b="0" dirty="0">
                <a:solidFill>
                  <a:srgbClr val="000000"/>
                </a:solidFill>
                <a:latin typeface="Gilroy Light"/>
                <a:ea typeface="Gilroy Light"/>
                <a:cs typeface="Gilroy Light"/>
                <a:sym typeface="Gilroy Light"/>
              </a:rPr>
              <a:t>»)</a:t>
            </a:r>
            <a:endParaRPr sz="2300" b="0" dirty="0">
              <a:solidFill>
                <a:srgbClr val="000000"/>
              </a:solidFill>
              <a:latin typeface="Gilroy Light"/>
              <a:ea typeface="Gilroy Light"/>
              <a:cs typeface="Gilroy Light"/>
              <a:sym typeface="Gilroy Light"/>
            </a:endParaRPr>
          </a:p>
        </p:txBody>
      </p:sp>
      <p:sp>
        <p:nvSpPr>
          <p:cNvPr id="29" name="Google Shape;300;p21"/>
          <p:cNvSpPr txBox="1"/>
          <p:nvPr/>
        </p:nvSpPr>
        <p:spPr>
          <a:xfrm>
            <a:off x="1505648" y="6388428"/>
            <a:ext cx="16212303" cy="2400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2600" dirty="0"/>
              <a:t>В рамках Форума под «идеей» понимаются конструктивные начинания разной зрелости от проработанных общественно значимых инициатив и реализующихся в настоящий момент проектов до подтвердивших эффективность практик. В рамках </a:t>
            </a:r>
            <a:r>
              <a:rPr lang="ru-RU" sz="2600" dirty="0" err="1"/>
              <a:t>краудсорсинга</a:t>
            </a:r>
            <a:r>
              <a:rPr lang="ru-RU" sz="2600" dirty="0"/>
              <a:t> происходит развитие идеи в более зрелые стадии для дальнейшей реализации. После прохождения акселерации инициативы могут стать решениями или проектами и быть переданными на пилотирование, внедрение, а в дальнейшем на тиражирование.</a:t>
            </a:r>
            <a:endParaRPr sz="2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7779141" y="2454366"/>
            <a:ext cx="558165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Gilroy Light" panose="00000400000000000000"/>
              </a:rPr>
              <a:t>При необходимости более точной оценки идей в качестве дополнительных критериев могут быть рассмотрены: </a:t>
            </a:r>
          </a:p>
          <a:p>
            <a:endParaRPr lang="ru-RU" sz="2200" dirty="0">
              <a:solidFill>
                <a:schemeClr val="tx1"/>
              </a:solidFill>
              <a:latin typeface="Gilroy Light" panose="0000040000000000000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Оценка реализуемости проекта (технической, организационной и правовой)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Наличие плана действий,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Оценка возможности масштабирования для целевой аудитории или рынка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Наличие четких целей и метрик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Наличие видения образа результата</a:t>
            </a:r>
            <a:br>
              <a:rPr lang="ru-RU" sz="2200" dirty="0">
                <a:solidFill>
                  <a:schemeClr val="tx1"/>
                </a:solidFill>
                <a:latin typeface="Gilroy Light" panose="00000400000000000000"/>
              </a:rPr>
            </a:b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/ продукта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Сроки получения целевых результатов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Gilroy Light" panose="00000400000000000000"/>
              </a:rPr>
              <a:t>Оценка степени зрелости</a:t>
            </a:r>
          </a:p>
        </p:txBody>
      </p:sp>
      <p:sp>
        <p:nvSpPr>
          <p:cNvPr id="25" name="Цель и задачи Форума"/>
          <p:cNvSpPr txBox="1"/>
          <p:nvPr/>
        </p:nvSpPr>
        <p:spPr>
          <a:xfrm>
            <a:off x="1505648" y="1196890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КРИТЕРИИ ОТБОРА ИДЕЙ</a:t>
            </a:r>
          </a:p>
        </p:txBody>
      </p:sp>
      <p:sp>
        <p:nvSpPr>
          <p:cNvPr id="26" name="Цель и задачи Форума"/>
          <p:cNvSpPr txBox="1"/>
          <p:nvPr/>
        </p:nvSpPr>
        <p:spPr>
          <a:xfrm>
            <a:off x="1505648" y="5552423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ЗРЕЛОСТЬ ПРЕДЛОЖЕНИЙ</a:t>
            </a:r>
          </a:p>
        </p:txBody>
      </p:sp>
      <p:sp>
        <p:nvSpPr>
          <p:cNvPr id="28" name="Google Shape;300;p21"/>
          <p:cNvSpPr txBox="1"/>
          <p:nvPr/>
        </p:nvSpPr>
        <p:spPr>
          <a:xfrm>
            <a:off x="1661875" y="9472805"/>
            <a:ext cx="4380570" cy="2123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3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>
                <a:sym typeface="Arial"/>
              </a:rPr>
              <a:t>В начальной зрелости (получает указания </a:t>
            </a:r>
            <a:r>
              <a:rPr lang="ru-RU" dirty="0" err="1">
                <a:sym typeface="Arial"/>
              </a:rPr>
              <a:t>фасилитатора</a:t>
            </a:r>
            <a:r>
              <a:rPr lang="ru-RU" dirty="0">
                <a:sym typeface="Arial"/>
              </a:rPr>
              <a:t> на доработку, комментарии и предложения других участников </a:t>
            </a:r>
            <a:r>
              <a:rPr lang="ru-RU" dirty="0" err="1">
                <a:sym typeface="Arial"/>
              </a:rPr>
              <a:t>краудсорсинга</a:t>
            </a:r>
            <a:r>
              <a:rPr lang="ru-RU" dirty="0">
                <a:sym typeface="Arial"/>
              </a:rPr>
              <a:t> и экспертов)</a:t>
            </a:r>
            <a:endParaRPr dirty="0">
              <a:sym typeface="Arial"/>
            </a:endParaRPr>
          </a:p>
        </p:txBody>
      </p:sp>
      <p:sp>
        <p:nvSpPr>
          <p:cNvPr id="31" name="Google Shape;300;p21"/>
          <p:cNvSpPr txBox="1"/>
          <p:nvPr/>
        </p:nvSpPr>
        <p:spPr>
          <a:xfrm>
            <a:off x="1661875" y="9002090"/>
            <a:ext cx="429843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3000" b="1">
                <a:solidFill>
                  <a:srgbClr val="662C90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pPr>
            <a:r>
              <a:rPr lang="ru-RU" sz="2800" b="1" cap="all" dirty="0">
                <a:solidFill>
                  <a:srgbClr val="000000"/>
                </a:solidFill>
                <a:latin typeface="Gilroy Light" panose="00000400000000000000"/>
                <a:ea typeface="Gilroy"/>
                <a:cs typeface="Gilroy"/>
                <a:sym typeface="Gilroy"/>
              </a:rPr>
              <a:t>ИДЕЯ</a:t>
            </a:r>
            <a:endParaRPr sz="2300" b="0" dirty="0">
              <a:solidFill>
                <a:srgbClr val="000000"/>
              </a:solidFill>
              <a:latin typeface="Gilroy Light"/>
              <a:ea typeface="Gilroy Light"/>
              <a:cs typeface="Gilroy Light"/>
              <a:sym typeface="Gilroy Light"/>
            </a:endParaRPr>
          </a:p>
        </p:txBody>
      </p:sp>
    </p:spTree>
    <p:extLst>
      <p:ext uri="{BB962C8B-B14F-4D97-AF65-F5344CB8AC3E}">
        <p14:creationId xmlns:p14="http://schemas.microsoft.com/office/powerpoint/2010/main" val="136846624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80674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7</a:t>
            </a:fld>
            <a:endParaRPr/>
          </a:p>
        </p:txBody>
      </p:sp>
      <p:sp>
        <p:nvSpPr>
          <p:cNvPr id="673" name="Линия"/>
          <p:cNvSpPr/>
          <p:nvPr/>
        </p:nvSpPr>
        <p:spPr>
          <a:xfrm>
            <a:off x="-86697" y="3869816"/>
            <a:ext cx="24470697" cy="40551"/>
          </a:xfrm>
          <a:prstGeom prst="line">
            <a:avLst/>
          </a:prstGeom>
          <a:ln w="25400">
            <a:solidFill>
              <a:srgbClr val="33A1D8"/>
            </a:solidFill>
          </a:ln>
        </p:spPr>
        <p:txBody>
          <a:bodyPr lIns="58091" tIns="58091" rIns="58091" bIns="58091"/>
          <a:lstStyle/>
          <a:p>
            <a:endParaRPr b="1"/>
          </a:p>
        </p:txBody>
      </p:sp>
      <p:sp>
        <p:nvSpPr>
          <p:cNvPr id="674" name="Линия"/>
          <p:cNvSpPr/>
          <p:nvPr/>
        </p:nvSpPr>
        <p:spPr>
          <a:xfrm>
            <a:off x="-73997" y="3888635"/>
            <a:ext cx="24470697" cy="21733"/>
          </a:xfrm>
          <a:prstGeom prst="line">
            <a:avLst/>
          </a:prstGeom>
          <a:ln w="63500">
            <a:solidFill>
              <a:srgbClr val="FF7800"/>
            </a:solidFill>
          </a:ln>
        </p:spPr>
        <p:txBody>
          <a:bodyPr lIns="58091" tIns="58091" rIns="58091" bIns="58091"/>
          <a:lstStyle/>
          <a:p>
            <a:endParaRPr b="1"/>
          </a:p>
        </p:txBody>
      </p:sp>
      <p:pic>
        <p:nvPicPr>
          <p:cNvPr id="676" name="Изображение" descr="Изображение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686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pic>
        <p:nvPicPr>
          <p:cNvPr id="775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10232" y="729165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Этап 5"/>
          <p:cNvSpPr txBox="1"/>
          <p:nvPr/>
        </p:nvSpPr>
        <p:spPr>
          <a:xfrm>
            <a:off x="19791301" y="3069277"/>
            <a:ext cx="2287769" cy="57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>
            <a:spAutoFit/>
          </a:bodyPr>
          <a:lstStyle>
            <a:lvl1pPr>
              <a:defRPr sz="3000" cap="all">
                <a:solidFill>
                  <a:schemeClr val="accent2">
                    <a:lumOff val="43529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rPr>
              <a:t>ШАГ 7</a:t>
            </a:r>
            <a:endParaRPr b="1" dirty="0">
              <a:solidFill>
                <a:srgbClr val="002060"/>
              </a:solidFill>
              <a:latin typeface="Gilroy ExtraBold" pitchFamily="2" charset="0"/>
              <a:ea typeface="Gilroy"/>
              <a:cs typeface="Gilroy"/>
              <a:sym typeface="Gilroy"/>
            </a:endParaRPr>
          </a:p>
        </p:txBody>
      </p:sp>
      <p:sp>
        <p:nvSpPr>
          <p:cNvPr id="42" name="Цель и задачи Форума"/>
          <p:cNvSpPr txBox="1"/>
          <p:nvPr/>
        </p:nvSpPr>
        <p:spPr>
          <a:xfrm>
            <a:off x="1505648" y="1196890"/>
            <a:ext cx="18609248" cy="104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/>
              <a:t>Этапы форума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137863" y="3069277"/>
            <a:ext cx="21074152" cy="9250121"/>
            <a:chOff x="695591" y="3069277"/>
            <a:chExt cx="21074152" cy="9250121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774598" y="3922899"/>
              <a:ext cx="0" cy="6908112"/>
            </a:xfrm>
            <a:prstGeom prst="line">
              <a:avLst/>
            </a:prstGeom>
            <a:ln w="28575">
              <a:solidFill>
                <a:srgbClr val="33A2DA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43584" y="3860610"/>
              <a:ext cx="109738" cy="810838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3094" y="3837699"/>
              <a:ext cx="109738" cy="810838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12948" y="3865848"/>
              <a:ext cx="109738" cy="810838"/>
            </a:xfrm>
            <a:prstGeom prst="rect">
              <a:avLst/>
            </a:prstGeom>
          </p:spPr>
        </p:pic>
        <p:cxnSp>
          <p:nvCxnSpPr>
            <p:cNvPr id="71" name="Прямая соединительная линия 70"/>
            <p:cNvCxnSpPr/>
            <p:nvPr/>
          </p:nvCxnSpPr>
          <p:spPr>
            <a:xfrm>
              <a:off x="15536918" y="3930360"/>
              <a:ext cx="0" cy="669605"/>
            </a:xfrm>
            <a:prstGeom prst="line">
              <a:avLst/>
            </a:prstGeom>
            <a:noFill/>
            <a:ln w="25400" cap="flat">
              <a:solidFill>
                <a:srgbClr val="33A1D8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753" name="Этап 1"/>
            <p:cNvSpPr txBox="1"/>
            <p:nvPr/>
          </p:nvSpPr>
          <p:spPr>
            <a:xfrm>
              <a:off x="2355760" y="3117553"/>
              <a:ext cx="2287770" cy="5860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b="1" cap="all">
                  <a:latin typeface="Gilroy"/>
                  <a:ea typeface="Gilroy"/>
                  <a:cs typeface="Gilroy"/>
                  <a:sym typeface="Gilroy"/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  <a:latin typeface="Gilroy ExtraBold" pitchFamily="2" charset="0"/>
                </a:rPr>
                <a:t>ШАГ </a:t>
              </a:r>
              <a:r>
                <a:rPr dirty="0">
                  <a:solidFill>
                    <a:srgbClr val="002060"/>
                  </a:solidFill>
                  <a:latin typeface="Gilroy ExtraBold" pitchFamily="2" charset="0"/>
                </a:rPr>
                <a:t>1</a:t>
              </a:r>
            </a:p>
          </p:txBody>
        </p:sp>
        <p:sp>
          <p:nvSpPr>
            <p:cNvPr id="755" name="Этап 3"/>
            <p:cNvSpPr txBox="1"/>
            <p:nvPr/>
          </p:nvSpPr>
          <p:spPr>
            <a:xfrm>
              <a:off x="5767465" y="3115346"/>
              <a:ext cx="2287769" cy="5789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cap="all">
                  <a:solidFill>
                    <a:schemeClr val="accent2">
                      <a:lumOff val="43529"/>
                    </a:schemeClr>
                  </a:solidFill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b="1" dirty="0">
                  <a:solidFill>
                    <a:srgbClr val="002060"/>
                  </a:solidFill>
                  <a:latin typeface="Gilroy ExtraBold" pitchFamily="2" charset="0"/>
                  <a:ea typeface="Gilroy"/>
                  <a:cs typeface="Gilroy"/>
                  <a:sym typeface="Gilroy"/>
                </a:rPr>
                <a:t>ШАГ 2</a:t>
              </a:r>
              <a:endParaRPr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endParaRPr>
            </a:p>
          </p:txBody>
        </p:sp>
        <p:sp>
          <p:nvSpPr>
            <p:cNvPr id="756" name="Этап 4"/>
            <p:cNvSpPr txBox="1"/>
            <p:nvPr/>
          </p:nvSpPr>
          <p:spPr>
            <a:xfrm>
              <a:off x="12409958" y="3120227"/>
              <a:ext cx="2287769" cy="5789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cap="all">
                  <a:solidFill>
                    <a:schemeClr val="accent2">
                      <a:lumOff val="43529"/>
                    </a:schemeClr>
                  </a:solidFill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b="1" dirty="0">
                  <a:solidFill>
                    <a:srgbClr val="002060"/>
                  </a:solidFill>
                  <a:latin typeface="Gilroy ExtraBold" pitchFamily="2" charset="0"/>
                  <a:ea typeface="Gilroy"/>
                  <a:cs typeface="Gilroy"/>
                  <a:sym typeface="Gilroy"/>
                </a:rPr>
                <a:t>ШАГ 4</a:t>
              </a:r>
              <a:endParaRPr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endParaRPr>
            </a:p>
          </p:txBody>
        </p:sp>
        <p:sp>
          <p:nvSpPr>
            <p:cNvPr id="757" name="Этап 5"/>
            <p:cNvSpPr txBox="1"/>
            <p:nvPr/>
          </p:nvSpPr>
          <p:spPr>
            <a:xfrm>
              <a:off x="15260893" y="3069277"/>
              <a:ext cx="2287769" cy="5789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cap="all">
                  <a:solidFill>
                    <a:schemeClr val="accent2">
                      <a:lumOff val="43529"/>
                    </a:schemeClr>
                  </a:solidFill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b="1" dirty="0">
                  <a:solidFill>
                    <a:srgbClr val="002060"/>
                  </a:solidFill>
                  <a:latin typeface="Gilroy ExtraBold" pitchFamily="2" charset="0"/>
                  <a:ea typeface="Gilroy"/>
                  <a:cs typeface="Gilroy"/>
                  <a:sym typeface="Gilroy"/>
                </a:rPr>
                <a:t>ШАГ 5</a:t>
              </a:r>
              <a:endParaRPr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endParaRPr>
            </a:p>
          </p:txBody>
        </p:sp>
        <p:sp>
          <p:nvSpPr>
            <p:cNvPr id="758" name="Кружок"/>
            <p:cNvSpPr/>
            <p:nvPr/>
          </p:nvSpPr>
          <p:spPr>
            <a:xfrm rot="5400000">
              <a:off x="2787563" y="3785165"/>
              <a:ext cx="161366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760" name="Кружок"/>
            <p:cNvSpPr/>
            <p:nvPr/>
          </p:nvSpPr>
          <p:spPr>
            <a:xfrm rot="5400000">
              <a:off x="6409656" y="3789134"/>
              <a:ext cx="161365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761" name="Кружок"/>
            <p:cNvSpPr/>
            <p:nvPr/>
          </p:nvSpPr>
          <p:spPr>
            <a:xfrm rot="5400000">
              <a:off x="9804656" y="3824459"/>
              <a:ext cx="161365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762" name="Кружок"/>
            <p:cNvSpPr/>
            <p:nvPr/>
          </p:nvSpPr>
          <p:spPr>
            <a:xfrm rot="5400000">
              <a:off x="15460041" y="3829685"/>
              <a:ext cx="161366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33" name="Кружок"/>
            <p:cNvSpPr/>
            <p:nvPr/>
          </p:nvSpPr>
          <p:spPr>
            <a:xfrm rot="5400000">
              <a:off x="20865041" y="3824459"/>
              <a:ext cx="161366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29" name="Google Shape;303;p21"/>
            <p:cNvSpPr txBox="1"/>
            <p:nvPr/>
          </p:nvSpPr>
          <p:spPr>
            <a:xfrm>
              <a:off x="1238776" y="4767813"/>
              <a:ext cx="3775611" cy="52475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Сбор, оценка, доработка </a:t>
              </a:r>
              <a:br>
                <a:rPr lang="ru-RU" dirty="0"/>
              </a:br>
              <a:r>
                <a:rPr lang="ru-RU" dirty="0"/>
                <a:t>и упаковка </a:t>
              </a:r>
              <a:r>
                <a:rPr dirty="0"/>
                <a:t>иде</a:t>
              </a:r>
              <a:r>
                <a:rPr lang="ru-RU" dirty="0"/>
                <a:t>й</a:t>
              </a:r>
              <a:r>
                <a:rPr dirty="0"/>
                <a:t> </a:t>
              </a:r>
              <a:r>
                <a:rPr lang="ru-RU" dirty="0"/>
                <a:t>на</a:t>
              </a:r>
              <a:r>
                <a:rPr dirty="0"/>
                <a:t> </a:t>
              </a:r>
              <a:r>
                <a:rPr dirty="0" err="1"/>
                <a:t>крауд-платформе</a:t>
              </a:r>
              <a:r>
                <a:rPr dirty="0"/>
                <a:t> </a:t>
              </a:r>
              <a:r>
                <a:rPr lang="en-US" sz="2300" u="sng" dirty="0">
                  <a:solidFill>
                    <a:srgbClr val="0070C0"/>
                  </a:solidFill>
                </a:rPr>
                <a:t>ideas.roscongress.org</a:t>
              </a:r>
              <a:endParaRPr lang="ru-RU" sz="2300" u="sng" dirty="0">
                <a:solidFill>
                  <a:srgbClr val="0070C0"/>
                </a:solidFill>
              </a:endParaRPr>
            </a:p>
            <a:p>
              <a:r>
                <a:rPr lang="ru-RU" dirty="0"/>
                <a:t>Сбор заявок на конкурс брендов</a:t>
              </a:r>
            </a:p>
            <a:p>
              <a:r>
                <a:rPr lang="ru-RU" dirty="0"/>
                <a:t>Сессии по </a:t>
              </a:r>
              <a:r>
                <a:rPr lang="ru-RU" dirty="0" err="1"/>
                <a:t>проблематизации</a:t>
              </a:r>
              <a:r>
                <a:rPr lang="ru-RU" dirty="0"/>
                <a:t> </a:t>
              </a:r>
              <a:br>
                <a:rPr lang="ru-RU" dirty="0"/>
              </a:br>
              <a:r>
                <a:rPr lang="ru-RU" dirty="0"/>
                <a:t>и профессиональной генерации идей в профильных организациях, регионах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22.03 – 26.04</a:t>
              </a:r>
              <a:endParaRPr b="1" dirty="0">
                <a:solidFill>
                  <a:srgbClr val="002060"/>
                </a:solidFill>
              </a:endParaRPr>
            </a:p>
          </p:txBody>
        </p:sp>
        <p:sp>
          <p:nvSpPr>
            <p:cNvPr id="30" name="Google Shape;303;p21"/>
            <p:cNvSpPr txBox="1"/>
            <p:nvPr/>
          </p:nvSpPr>
          <p:spPr>
            <a:xfrm>
              <a:off x="5375344" y="4767813"/>
              <a:ext cx="3816712" cy="61247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Экспертный отбор </a:t>
              </a:r>
              <a:br>
                <a:rPr lang="ru-RU" dirty="0"/>
              </a:br>
              <a:r>
                <a:rPr lang="ru-RU" dirty="0"/>
                <a:t>топ-1000 </a:t>
              </a:r>
              <a:r>
                <a:rPr lang="ru-RU" sz="2000" dirty="0"/>
                <a:t>(региональная экспертная сеть)</a:t>
              </a:r>
            </a:p>
            <a:p>
              <a:r>
                <a:rPr lang="ru-RU" dirty="0"/>
                <a:t>Экспертный отбор </a:t>
              </a:r>
              <a:br>
                <a:rPr lang="ru-RU" dirty="0"/>
              </a:br>
              <a:r>
                <a:rPr lang="ru-RU" dirty="0"/>
                <a:t>топ-200 </a:t>
              </a:r>
              <a:r>
                <a:rPr lang="ru-RU" sz="2000" dirty="0"/>
                <a:t>(рабочие группы экспертного совета АСИ)</a:t>
              </a:r>
            </a:p>
            <a:p>
              <a:r>
                <a:rPr lang="ru-RU" dirty="0"/>
                <a:t>Экспертный отбор </a:t>
              </a:r>
              <a:br>
                <a:rPr lang="ru-RU" dirty="0"/>
              </a:br>
              <a:r>
                <a:rPr lang="ru-RU" dirty="0"/>
                <a:t>топ-100 </a:t>
              </a:r>
              <a:r>
                <a:rPr lang="ru-RU" sz="2000" dirty="0"/>
                <a:t>(Председатель </a:t>
              </a:r>
              <a:br>
                <a:rPr lang="ru-RU" sz="2000" dirty="0"/>
              </a:br>
              <a:r>
                <a:rPr lang="ru-RU" sz="2000" dirty="0"/>
                <a:t>и Бюро ЭС АСИ)</a:t>
              </a:r>
            </a:p>
            <a:p>
              <a:r>
                <a:rPr lang="ru-RU" dirty="0"/>
                <a:t>Общественный и экспертный отбор финалистов конкурса брендов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до 26.05</a:t>
              </a:r>
            </a:p>
            <a:p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31" name="Google Shape;303;p21"/>
            <p:cNvSpPr txBox="1"/>
            <p:nvPr/>
          </p:nvSpPr>
          <p:spPr>
            <a:xfrm>
              <a:off x="5485603" y="5968519"/>
              <a:ext cx="6112014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endParaRPr lang="ru-RU" b="1" dirty="0"/>
            </a:p>
          </p:txBody>
        </p:sp>
        <p:sp>
          <p:nvSpPr>
            <p:cNvPr id="34" name="Google Shape;303;p21">
              <a:extLst>
                <a:ext uri="{FF2B5EF4-FFF2-40B4-BE49-F238E27FC236}">
                  <a16:creationId xmlns:a16="http://schemas.microsoft.com/office/drawing/2014/main" xmlns="" id="{60030E52-733E-441E-AACF-5C0E5F7BDFD1}"/>
                </a:ext>
              </a:extLst>
            </p:cNvPr>
            <p:cNvSpPr txBox="1"/>
            <p:nvPr/>
          </p:nvSpPr>
          <p:spPr>
            <a:xfrm>
              <a:off x="5592851" y="6875808"/>
              <a:ext cx="5965963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endParaRPr lang="ru-RU" b="1" dirty="0"/>
            </a:p>
          </p:txBody>
        </p:sp>
        <p:sp>
          <p:nvSpPr>
            <p:cNvPr id="35" name="Google Shape;303;p21"/>
            <p:cNvSpPr txBox="1"/>
            <p:nvPr/>
          </p:nvSpPr>
          <p:spPr>
            <a:xfrm>
              <a:off x="9267265" y="4741841"/>
              <a:ext cx="3139174" cy="43704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>
                  <a:solidFill>
                    <a:schemeClr val="tx1"/>
                  </a:solidFill>
                </a:rPr>
                <a:t>Проработка </a:t>
              </a:r>
              <a:br>
                <a:rPr lang="ru-RU" dirty="0">
                  <a:solidFill>
                    <a:schemeClr val="tx1"/>
                  </a:solidFill>
                </a:rPr>
              </a:br>
              <a:r>
                <a:rPr lang="ru-RU" dirty="0">
                  <a:solidFill>
                    <a:schemeClr val="tx1"/>
                  </a:solidFill>
                </a:rPr>
                <a:t>топ-100 </a:t>
              </a:r>
              <a:br>
                <a:rPr lang="ru-RU" dirty="0">
                  <a:solidFill>
                    <a:schemeClr val="tx1"/>
                  </a:solidFill>
                </a:rPr>
              </a:br>
              <a:r>
                <a:rPr lang="ru-RU" dirty="0">
                  <a:solidFill>
                    <a:schemeClr val="tx1"/>
                  </a:solidFill>
                </a:rPr>
                <a:t>с Правительством РФ</a:t>
              </a:r>
              <a:endParaRPr lang="ru-RU" b="1" dirty="0">
                <a:solidFill>
                  <a:schemeClr val="tx1"/>
                </a:solidFill>
              </a:endParaRPr>
            </a:p>
            <a:p>
              <a:r>
                <a:rPr lang="ru-RU" dirty="0">
                  <a:solidFill>
                    <a:schemeClr val="tx1"/>
                  </a:solidFill>
                </a:rPr>
                <a:t>Подготовка программы презентации инициатив и проектов лидеров форума на ПМЭФ</a:t>
              </a:r>
              <a:r>
                <a:rPr lang="ru-RU" b="1" dirty="0">
                  <a:solidFill>
                    <a:schemeClr val="tx1"/>
                  </a:solidFill>
                </a:rPr>
                <a:t> 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до 09.06</a:t>
              </a:r>
            </a:p>
          </p:txBody>
        </p:sp>
        <p:sp>
          <p:nvSpPr>
            <p:cNvPr id="36" name="Google Shape;303;p21"/>
            <p:cNvSpPr txBox="1"/>
            <p:nvPr/>
          </p:nvSpPr>
          <p:spPr>
            <a:xfrm>
              <a:off x="19575505" y="4767813"/>
              <a:ext cx="2194238" cy="34778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Акселерация инициатив и проектов на проектно-образовательном  </a:t>
              </a:r>
              <a:r>
                <a:rPr lang="ru-RU" dirty="0" err="1"/>
                <a:t>интенсиве</a:t>
              </a:r>
              <a:r>
                <a:rPr lang="ru-RU" dirty="0"/>
                <a:t> «Архипелаг»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Август</a:t>
              </a:r>
              <a:r>
                <a:rPr lang="ru-RU" b="1" dirty="0"/>
                <a:t> </a:t>
              </a:r>
              <a:endParaRPr b="1" dirty="0"/>
            </a:p>
          </p:txBody>
        </p:sp>
        <p:sp>
          <p:nvSpPr>
            <p:cNvPr id="38" name="Google Shape;303;p21"/>
            <p:cNvSpPr txBox="1"/>
            <p:nvPr/>
          </p:nvSpPr>
          <p:spPr>
            <a:xfrm>
              <a:off x="17121134" y="4698523"/>
              <a:ext cx="2399120" cy="23698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Очный форум, представление идей руководству страны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28.06-29.06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4428858" y="4671448"/>
              <a:ext cx="2593425" cy="3939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ru-RU" sz="2400" dirty="0">
                  <a:latin typeface="Gilroy Light"/>
                  <a:ea typeface="Gilroy Light"/>
                  <a:cs typeface="Gilroy Light"/>
                  <a:sym typeface="Gilroy Light"/>
                </a:rPr>
                <a:t>Утверждение </a:t>
              </a:r>
              <a:br>
                <a:rPr lang="ru-RU" sz="2400" dirty="0">
                  <a:latin typeface="Gilroy Light"/>
                  <a:ea typeface="Gilroy Light"/>
                  <a:cs typeface="Gilroy Light"/>
                  <a:sym typeface="Gilroy Light"/>
                </a:rPr>
              </a:br>
              <a:r>
                <a:rPr lang="ru-RU" sz="2400" dirty="0">
                  <a:latin typeface="Gilroy Light"/>
                  <a:ea typeface="Gilroy Light"/>
                  <a:cs typeface="Gilroy Light"/>
                  <a:sym typeface="Gilroy Light"/>
                </a:rPr>
                <a:t>топ-10 для представления руководству страны</a:t>
              </a:r>
            </a:p>
            <a:p>
              <a:pPr>
                <a:spcBef>
                  <a:spcPts val="1200"/>
                </a:spcBef>
              </a:pPr>
              <a:r>
                <a:rPr lang="ru-RU" sz="2400" dirty="0">
                  <a:latin typeface="Gilroy Light"/>
                  <a:ea typeface="Gilroy Light"/>
                  <a:cs typeface="Gilroy Light"/>
                  <a:sym typeface="Gilroy Light"/>
                </a:rPr>
                <a:t>Утверждение победителей конкурса брендов</a:t>
              </a:r>
            </a:p>
            <a:p>
              <a:r>
                <a:rPr lang="ru-RU" sz="2400" b="1" dirty="0">
                  <a:solidFill>
                    <a:srgbClr val="002060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до 23.06</a:t>
              </a:r>
            </a:p>
          </p:txBody>
        </p:sp>
        <p:sp>
          <p:nvSpPr>
            <p:cNvPr id="40" name="Google Shape;303;p21"/>
            <p:cNvSpPr txBox="1"/>
            <p:nvPr/>
          </p:nvSpPr>
          <p:spPr>
            <a:xfrm>
              <a:off x="12614310" y="4757083"/>
              <a:ext cx="1814548" cy="16312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Участие </a:t>
              </a:r>
              <a:br>
                <a:rPr lang="ru-RU" dirty="0"/>
              </a:br>
              <a:r>
                <a:rPr lang="ru-RU" dirty="0"/>
                <a:t>в ПМЭФ-2023 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14.06-17.06</a:t>
              </a:r>
              <a:endParaRPr b="1" dirty="0">
                <a:solidFill>
                  <a:srgbClr val="002060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00999" y="3926700"/>
              <a:ext cx="109738" cy="810838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72428" y="3844885"/>
              <a:ext cx="164606" cy="158510"/>
            </a:xfrm>
            <a:prstGeom prst="rect">
              <a:avLst/>
            </a:prstGeom>
          </p:spPr>
        </p:pic>
        <p:sp>
          <p:nvSpPr>
            <p:cNvPr id="44" name="Этап 4"/>
            <p:cNvSpPr txBox="1"/>
            <p:nvPr/>
          </p:nvSpPr>
          <p:spPr>
            <a:xfrm>
              <a:off x="9239554" y="3132683"/>
              <a:ext cx="2287769" cy="5789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cap="all">
                  <a:solidFill>
                    <a:schemeClr val="accent2">
                      <a:lumOff val="43529"/>
                    </a:schemeClr>
                  </a:solidFill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b="1" dirty="0">
                  <a:solidFill>
                    <a:srgbClr val="002060"/>
                  </a:solidFill>
                  <a:latin typeface="Gilroy ExtraBold" pitchFamily="2" charset="0"/>
                  <a:ea typeface="Gilroy"/>
                  <a:cs typeface="Gilroy"/>
                  <a:sym typeface="Gilroy"/>
                </a:rPr>
                <a:t>ШАГ 3</a:t>
              </a:r>
              <a:endParaRPr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endParaRPr>
            </a:p>
          </p:txBody>
        </p:sp>
        <p:sp>
          <p:nvSpPr>
            <p:cNvPr id="45" name="Этап 5"/>
            <p:cNvSpPr txBox="1"/>
            <p:nvPr/>
          </p:nvSpPr>
          <p:spPr>
            <a:xfrm>
              <a:off x="17548662" y="3115346"/>
              <a:ext cx="2287769" cy="5789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cap="all">
                  <a:solidFill>
                    <a:schemeClr val="accent2">
                      <a:lumOff val="43529"/>
                    </a:schemeClr>
                  </a:solidFill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b="1" dirty="0">
                  <a:solidFill>
                    <a:srgbClr val="002060"/>
                  </a:solidFill>
                  <a:latin typeface="Gilroy ExtraBold" pitchFamily="2" charset="0"/>
                  <a:ea typeface="Gilroy"/>
                  <a:cs typeface="Gilroy"/>
                  <a:sym typeface="Gilroy"/>
                </a:rPr>
                <a:t>ШАГ 6</a:t>
              </a:r>
              <a:endParaRPr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320694" y="3930360"/>
              <a:ext cx="109738" cy="768163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916669" y="3922899"/>
              <a:ext cx="109738" cy="768163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265826" y="3837699"/>
              <a:ext cx="164606" cy="158510"/>
            </a:xfrm>
            <a:prstGeom prst="rect">
              <a:avLst/>
            </a:prstGeom>
          </p:spPr>
        </p:pic>
        <p:sp>
          <p:nvSpPr>
            <p:cNvPr id="43" name="Этап 1"/>
            <p:cNvSpPr txBox="1"/>
            <p:nvPr/>
          </p:nvSpPr>
          <p:spPr>
            <a:xfrm>
              <a:off x="774598" y="3132683"/>
              <a:ext cx="2287770" cy="5860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8091" tIns="58091" rIns="58091" bIns="58091">
              <a:spAutoFit/>
            </a:bodyPr>
            <a:lstStyle>
              <a:lvl1pPr>
                <a:defRPr sz="3000" b="1" cap="all">
                  <a:latin typeface="Gilroy"/>
                  <a:ea typeface="Gilroy"/>
                  <a:cs typeface="Gilroy"/>
                  <a:sym typeface="Gilroy"/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  <a:latin typeface="Gilroy ExtraBold" pitchFamily="2" charset="0"/>
                </a:rPr>
                <a:t>ШАГ 0</a:t>
              </a:r>
              <a:endParaRPr dirty="0">
                <a:solidFill>
                  <a:srgbClr val="002060"/>
                </a:solidFill>
                <a:latin typeface="Gilroy ExtraBold" pitchFamily="2" charset="0"/>
              </a:endParaRPr>
            </a:p>
          </p:txBody>
        </p:sp>
        <p:sp>
          <p:nvSpPr>
            <p:cNvPr id="46" name="Кружок"/>
            <p:cNvSpPr/>
            <p:nvPr/>
          </p:nvSpPr>
          <p:spPr>
            <a:xfrm rot="5400000">
              <a:off x="695591" y="3785165"/>
              <a:ext cx="161366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  <p:sp>
          <p:nvSpPr>
            <p:cNvPr id="47" name="Google Shape;303;p21"/>
            <p:cNvSpPr txBox="1"/>
            <p:nvPr/>
          </p:nvSpPr>
          <p:spPr>
            <a:xfrm>
              <a:off x="856957" y="11057514"/>
              <a:ext cx="7212079" cy="1261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1200"/>
                </a:spcBef>
                <a:defRPr sz="2400">
                  <a:latin typeface="Gilroy Light"/>
                  <a:ea typeface="Gilroy Light"/>
                  <a:cs typeface="Gilroy Light"/>
                  <a:sym typeface="Gilroy Light"/>
                </a:defRPr>
              </a:lvl1pPr>
            </a:lstStyle>
            <a:p>
              <a:r>
                <a:rPr lang="ru-RU" dirty="0"/>
                <a:t>Проведение заседания организационного комитета</a:t>
              </a:r>
              <a:r>
                <a:rPr lang="en-US" dirty="0"/>
                <a:t> </a:t>
              </a:r>
              <a:r>
                <a:rPr lang="ru-RU" dirty="0"/>
                <a:t>Форума</a:t>
              </a:r>
            </a:p>
            <a:p>
              <a:r>
                <a:rPr lang="ru-RU" b="1" dirty="0">
                  <a:solidFill>
                    <a:srgbClr val="002060"/>
                  </a:solidFill>
                </a:rPr>
                <a:t>        21.0</a:t>
              </a:r>
              <a:r>
                <a:rPr lang="en-US" b="1" dirty="0">
                  <a:solidFill>
                    <a:srgbClr val="002060"/>
                  </a:solidFill>
                </a:rPr>
                <a:t>3</a:t>
              </a:r>
              <a:endParaRPr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2562156" y="3837699"/>
            <a:ext cx="161366" cy="770280"/>
            <a:chOff x="15619187" y="3982085"/>
            <a:chExt cx="161366" cy="770280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15696064" y="4082760"/>
              <a:ext cx="0" cy="669605"/>
            </a:xfrm>
            <a:prstGeom prst="line">
              <a:avLst/>
            </a:prstGeom>
            <a:noFill/>
            <a:ln w="25400" cap="flat">
              <a:solidFill>
                <a:srgbClr val="33A1D8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50" name="Кружок"/>
            <p:cNvSpPr/>
            <p:nvPr/>
          </p:nvSpPr>
          <p:spPr>
            <a:xfrm rot="5400000">
              <a:off x="15619187" y="3982085"/>
              <a:ext cx="161366" cy="161366"/>
            </a:xfrm>
            <a:prstGeom prst="ellipse">
              <a:avLst/>
            </a:prstGeom>
            <a:solidFill>
              <a:srgbClr val="E55600"/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b="1"/>
            </a:p>
          </p:txBody>
        </p:sp>
      </p:grpSp>
      <p:sp>
        <p:nvSpPr>
          <p:cNvPr id="52" name="Этап 5"/>
          <p:cNvSpPr txBox="1"/>
          <p:nvPr/>
        </p:nvSpPr>
        <p:spPr>
          <a:xfrm>
            <a:off x="21868035" y="3069277"/>
            <a:ext cx="2287769" cy="57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>
            <a:spAutoFit/>
          </a:bodyPr>
          <a:lstStyle>
            <a:lvl1pPr>
              <a:defRPr sz="3000" cap="all">
                <a:solidFill>
                  <a:schemeClr val="accent2">
                    <a:lumOff val="43529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rPr>
              <a:t>ШАГ </a:t>
            </a:r>
            <a:r>
              <a:rPr lang="ru-RU" b="1" dirty="0" smtClean="0">
                <a:solidFill>
                  <a:srgbClr val="002060"/>
                </a:solidFill>
                <a:latin typeface="Gilroy ExtraBold" pitchFamily="2" charset="0"/>
                <a:ea typeface="Gilroy"/>
                <a:cs typeface="Gilroy"/>
                <a:sym typeface="Gilroy"/>
              </a:rPr>
              <a:t>8</a:t>
            </a:r>
            <a:endParaRPr b="1" dirty="0">
              <a:solidFill>
                <a:srgbClr val="002060"/>
              </a:solidFill>
              <a:latin typeface="Gilroy ExtraBold" pitchFamily="2" charset="0"/>
              <a:ea typeface="Gilroy"/>
              <a:cs typeface="Gilroy"/>
              <a:sym typeface="Gilroy"/>
            </a:endParaRPr>
          </a:p>
        </p:txBody>
      </p:sp>
      <p:sp>
        <p:nvSpPr>
          <p:cNvPr id="53" name="Google Shape;303;p21"/>
          <p:cNvSpPr txBox="1"/>
          <p:nvPr/>
        </p:nvSpPr>
        <p:spPr>
          <a:xfrm>
            <a:off x="21465539" y="4737538"/>
            <a:ext cx="2690265" cy="3847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2400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dirty="0" smtClean="0"/>
              <a:t>Представление итогов реализации инициатив и проектов на фестивале Агентства «Страну меняют люди»</a:t>
            </a:r>
            <a:endParaRPr lang="ru-RU" dirty="0"/>
          </a:p>
          <a:p>
            <a:r>
              <a:rPr lang="ru-RU" b="1" dirty="0" smtClean="0">
                <a:solidFill>
                  <a:srgbClr val="002060"/>
                </a:solidFill>
              </a:rPr>
              <a:t>Ноябрь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72851463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070336" y="346679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Прямоугольник"/>
          <p:cNvSpPr/>
          <p:nvPr/>
        </p:nvSpPr>
        <p:spPr>
          <a:xfrm>
            <a:off x="16699113" y="6459306"/>
            <a:ext cx="4091413" cy="1522224"/>
          </a:xfrm>
          <a:prstGeom prst="rect">
            <a:avLst/>
          </a:prstGeom>
          <a:solidFill>
            <a:srgbClr val="B3DDEB">
              <a:alpha val="55991"/>
            </a:srgbClr>
          </a:solidFill>
          <a:ln w="12700">
            <a:miter lim="400000"/>
          </a:ln>
        </p:spPr>
        <p:txBody>
          <a:bodyPr lIns="58091" tIns="58091" rIns="58091" bIns="58091" anchor="ctr"/>
          <a:lstStyle/>
          <a:p>
            <a:endParaRPr dirty="0"/>
          </a:p>
        </p:txBody>
      </p:sp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8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730946" y="6741531"/>
            <a:ext cx="4671198" cy="2516015"/>
            <a:chOff x="5023203" y="6741531"/>
            <a:chExt cx="4504720" cy="2115585"/>
          </a:xfrm>
        </p:grpSpPr>
        <p:sp>
          <p:nvSpPr>
            <p:cNvPr id="62" name="Прямоугольник"/>
            <p:cNvSpPr/>
            <p:nvPr/>
          </p:nvSpPr>
          <p:spPr>
            <a:xfrm>
              <a:off x="5059785" y="6741531"/>
              <a:ext cx="4468138" cy="2115585"/>
            </a:xfrm>
            <a:prstGeom prst="rect">
              <a:avLst/>
            </a:prstGeom>
            <a:solidFill>
              <a:srgbClr val="B3DDEB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5023203" y="6821725"/>
              <a:ext cx="4423043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2800" b="1" dirty="0">
                  <a:solidFill>
                    <a:srgbClr val="00B0F0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ФОРМИРОВАНИЕ БИБЛИОТЕКИ РЕШЕНИЙ</a:t>
              </a:r>
            </a:p>
            <a:p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на крауд-платформе с учетом запросов партнеров и предложенных проектов</a:t>
              </a: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10841011" y="6316239"/>
            <a:ext cx="4971817" cy="3154843"/>
            <a:chOff x="10574357" y="4987316"/>
            <a:chExt cx="4878022" cy="2928078"/>
          </a:xfrm>
        </p:grpSpPr>
        <p:sp>
          <p:nvSpPr>
            <p:cNvPr id="64" name="Прямоугольник"/>
            <p:cNvSpPr/>
            <p:nvPr/>
          </p:nvSpPr>
          <p:spPr>
            <a:xfrm>
              <a:off x="10643850" y="4987316"/>
              <a:ext cx="4740837" cy="2652369"/>
            </a:xfrm>
            <a:prstGeom prst="rect">
              <a:avLst/>
            </a:prstGeom>
            <a:solidFill>
              <a:srgbClr val="B3DDEB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10763067" y="5020855"/>
              <a:ext cx="4558378" cy="485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2800" b="1" dirty="0">
                  <a:solidFill>
                    <a:srgbClr val="33A1D8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АКСЕЛЕРАЦИЯ идей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10574357" y="5530183"/>
              <a:ext cx="4878022" cy="2385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ПАО «СБЕРБАНК»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Фонд по поддержке социальных проектов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Проектно-образовательный </a:t>
              </a:r>
              <a:r>
                <a:rPr lang="ru-RU" sz="2300" b="1" dirty="0" err="1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интенсив</a:t>
              </a: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 «Архипелаг»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Акселераторы партнёров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ru-RU" sz="2300" b="1" dirty="0">
                <a:solidFill>
                  <a:schemeClr val="tx1"/>
                </a:solidFill>
                <a:latin typeface="Gilroy Light"/>
                <a:ea typeface="Gilroy Light"/>
                <a:cs typeface="Gilroy Light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8229A95E-5424-C47A-2EB3-41F0B809D00A}"/>
              </a:ext>
            </a:extLst>
          </p:cNvPr>
          <p:cNvSpPr txBox="1"/>
          <p:nvPr/>
        </p:nvSpPr>
        <p:spPr>
          <a:xfrm>
            <a:off x="16699114" y="6508458"/>
            <a:ext cx="3822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800" b="1" dirty="0">
                <a:solidFill>
                  <a:srgbClr val="33A1D8"/>
                </a:solidFill>
                <a:latin typeface="Gilroy Light"/>
                <a:ea typeface="Gilroy Light"/>
                <a:cs typeface="Gilroy Light"/>
                <a:sym typeface="Gilroy Light"/>
              </a:rPr>
              <a:t>ПИЛОТИРОВАНИЕ</a:t>
            </a:r>
            <a:endParaRPr lang="ru-RU" sz="2800" dirty="0">
              <a:latin typeface="Gilroy Light"/>
              <a:ea typeface="Gilroy Light"/>
              <a:cs typeface="Gilroy Light"/>
              <a:sym typeface="Gilroy Ligh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6699113" y="6944915"/>
            <a:ext cx="409141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chemeClr val="tx1"/>
                </a:solidFill>
                <a:latin typeface="Gilroy Light"/>
                <a:ea typeface="Gilroy Light"/>
                <a:cs typeface="Gilroy Light"/>
              </a:rPr>
              <a:t>Апробация в конкретной организации или регионе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1408554" y="5818413"/>
            <a:ext cx="2508769" cy="2711599"/>
            <a:chOff x="20114974" y="3609101"/>
            <a:chExt cx="2440227" cy="2711599"/>
          </a:xfrm>
        </p:grpSpPr>
        <p:sp>
          <p:nvSpPr>
            <p:cNvPr id="82" name="Прямоугольник"/>
            <p:cNvSpPr/>
            <p:nvPr/>
          </p:nvSpPr>
          <p:spPr>
            <a:xfrm>
              <a:off x="20114974" y="3609101"/>
              <a:ext cx="2440226" cy="2711599"/>
            </a:xfrm>
            <a:prstGeom prst="rect">
              <a:avLst/>
            </a:prstGeom>
            <a:solidFill>
              <a:srgbClr val="B3DDEB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20114975" y="3618562"/>
              <a:ext cx="2440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2800" b="1" dirty="0">
                  <a:solidFill>
                    <a:srgbClr val="33A1D8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ВНЕДРЕНИЕ*</a:t>
              </a:r>
              <a:endParaRPr lang="ru-RU" sz="2800" dirty="0">
                <a:latin typeface="Gilroy Light"/>
                <a:ea typeface="Gilroy Light"/>
                <a:cs typeface="Gilroy Light"/>
                <a:sym typeface="Gilroy Light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0125071" y="4027268"/>
              <a:ext cx="2430130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Использование проекта или решения в конкретной организации или регионе</a:t>
              </a: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7094030" y="4822751"/>
            <a:ext cx="11970284" cy="825203"/>
          </a:xfrm>
          <a:prstGeom prst="rect">
            <a:avLst/>
          </a:prstGeom>
          <a:noFill/>
          <a:ln w="12700" cap="flat">
            <a:solidFill>
              <a:srgbClr val="C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300" b="1" dirty="0">
                <a:solidFill>
                  <a:srgbClr val="C00000"/>
                </a:solidFill>
                <a:latin typeface="Gilroy Light" panose="00000400000000000000"/>
              </a:rPr>
              <a:t>Процедуры партнерских институтов развития интегрированы в процедуры Форума. Их представители принимают участие в оценке инициатив</a:t>
            </a:r>
            <a:endParaRPr kumimoji="0" lang="ru-RU" sz="23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003946" y="2876218"/>
            <a:ext cx="12069644" cy="1953263"/>
            <a:chOff x="7003946" y="2389353"/>
            <a:chExt cx="12069644" cy="1953263"/>
          </a:xfrm>
        </p:grpSpPr>
        <p:sp>
          <p:nvSpPr>
            <p:cNvPr id="77" name="Прямоугольник"/>
            <p:cNvSpPr/>
            <p:nvPr/>
          </p:nvSpPr>
          <p:spPr>
            <a:xfrm>
              <a:off x="7094030" y="2389353"/>
              <a:ext cx="11979560" cy="1953263"/>
            </a:xfrm>
            <a:prstGeom prst="rect">
              <a:avLst/>
            </a:prstGeom>
            <a:solidFill>
              <a:srgbClr val="FFEDBE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7094030" y="2440055"/>
              <a:ext cx="11280074" cy="33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2800" b="1" dirty="0">
                  <a:solidFill>
                    <a:srgbClr val="33A1D8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ИНСТИТУТЫ РАЗВИТИЯ</a:t>
              </a:r>
              <a:endParaRPr lang="ru-RU" sz="2800" dirty="0">
                <a:latin typeface="Gilroy Light"/>
                <a:ea typeface="Gilroy Light"/>
                <a:cs typeface="Gilroy Light"/>
                <a:sym typeface="Gilroy Light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7003946" y="2918502"/>
              <a:ext cx="12060368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Федеральные институты развития </a:t>
              </a:r>
              <a:r>
                <a:rPr lang="ru-RU" sz="2300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(Распоряжение Правительства РФ от 05.02.2021 N 241-р (ред. от 23.01.2023)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Организации-партнеры форума, выполняющие функции институтов развития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879741" y="2884187"/>
            <a:ext cx="4649578" cy="2614556"/>
            <a:chOff x="189574" y="2799655"/>
            <a:chExt cx="4649578" cy="2614556"/>
          </a:xfrm>
        </p:grpSpPr>
        <p:grpSp>
          <p:nvGrpSpPr>
            <p:cNvPr id="127" name="Группа 126"/>
            <p:cNvGrpSpPr/>
            <p:nvPr/>
          </p:nvGrpSpPr>
          <p:grpSpPr>
            <a:xfrm>
              <a:off x="189574" y="2799655"/>
              <a:ext cx="4649578" cy="2614556"/>
              <a:chOff x="24004" y="2425479"/>
              <a:chExt cx="3973722" cy="2439947"/>
            </a:xfrm>
          </p:grpSpPr>
          <p:sp>
            <p:nvSpPr>
              <p:cNvPr id="79" name="Прямоугольник"/>
              <p:cNvSpPr/>
              <p:nvPr/>
            </p:nvSpPr>
            <p:spPr>
              <a:xfrm>
                <a:off x="65993" y="2425479"/>
                <a:ext cx="3874654" cy="2439947"/>
              </a:xfrm>
              <a:prstGeom prst="rect">
                <a:avLst/>
              </a:prstGeom>
              <a:solidFill>
                <a:srgbClr val="FFEDBE">
                  <a:alpha val="55991"/>
                </a:srgbClr>
              </a:solidFill>
              <a:ln w="12700">
                <a:miter lim="400000"/>
              </a:ln>
            </p:spPr>
            <p:txBody>
              <a:bodyPr lIns="58091" tIns="58091" rIns="58091" bIns="58091" anchor="ctr"/>
              <a:lstStyle/>
              <a:p>
                <a:endParaRPr dirty="0"/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xmlns="" id="{8229A95E-5424-C47A-2EB3-41F0B809D00A}"/>
                  </a:ext>
                </a:extLst>
              </p:cNvPr>
              <p:cNvSpPr txBox="1"/>
              <p:nvPr/>
            </p:nvSpPr>
            <p:spPr>
              <a:xfrm>
                <a:off x="24004" y="2477615"/>
                <a:ext cx="3973722" cy="4882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>
                  <a:defRPr sz="1400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ru-RU" sz="2800" b="1" dirty="0">
                    <a:solidFill>
                      <a:srgbClr val="33A1D8"/>
                    </a:solidFill>
                    <a:latin typeface="Gilroy Light"/>
                    <a:ea typeface="Gilroy Light"/>
                    <a:cs typeface="Gilroy Light"/>
                    <a:sym typeface="Gilroy Light"/>
                  </a:rPr>
                  <a:t>ЗАПРОС ПАРТНЁРОВ:</a:t>
                </a:r>
                <a:endParaRPr lang="ru-RU" sz="2800" dirty="0">
                  <a:latin typeface="Gilroy Light"/>
                  <a:ea typeface="Gilroy Light"/>
                  <a:cs typeface="Gilroy Light"/>
                  <a:sym typeface="Gilroy Light"/>
                </a:endParaRPr>
              </a:p>
            </p:txBody>
          </p:sp>
        </p:grpSp>
        <p:sp>
          <p:nvSpPr>
            <p:cNvPr id="78" name="Прямоугольник 77"/>
            <p:cNvSpPr/>
            <p:nvPr/>
          </p:nvSpPr>
          <p:spPr>
            <a:xfrm>
              <a:off x="493515" y="3377551"/>
              <a:ext cx="4252559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Профильные организации по отраслям и тематикам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ФОИВ, РОИВ, ОМСУ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Дружественные страны</a:t>
              </a:r>
            </a:p>
          </p:txBody>
        </p:sp>
      </p:grpSp>
      <p:cxnSp>
        <p:nvCxnSpPr>
          <p:cNvPr id="93" name="Прямая со стрелкой 8"/>
          <p:cNvCxnSpPr>
            <a:stCxn id="74" idx="2"/>
            <a:endCxn id="84" idx="0"/>
          </p:cNvCxnSpPr>
          <p:nvPr/>
        </p:nvCxnSpPr>
        <p:spPr>
          <a:xfrm rot="16200000" flipH="1">
            <a:off x="19636490" y="7089860"/>
            <a:ext cx="1022558" cy="2805898"/>
          </a:xfrm>
          <a:prstGeom prst="bentConnector3">
            <a:avLst>
              <a:gd name="adj1" fmla="val 76827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35" name="Группа 34"/>
          <p:cNvGrpSpPr/>
          <p:nvPr/>
        </p:nvGrpSpPr>
        <p:grpSpPr>
          <a:xfrm>
            <a:off x="19206478" y="9004088"/>
            <a:ext cx="5319686" cy="2246237"/>
            <a:chOff x="19064314" y="10027756"/>
            <a:chExt cx="5319686" cy="224623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9064314" y="10027756"/>
              <a:ext cx="5319686" cy="2246237"/>
              <a:chOff x="16392832" y="9052507"/>
              <a:chExt cx="5648528" cy="1777984"/>
            </a:xfrm>
          </p:grpSpPr>
          <p:sp>
            <p:nvSpPr>
              <p:cNvPr id="84" name="Прямоугольник"/>
              <p:cNvSpPr/>
              <p:nvPr/>
            </p:nvSpPr>
            <p:spPr>
              <a:xfrm>
                <a:off x="16392832" y="9052507"/>
                <a:ext cx="4978302" cy="1777984"/>
              </a:xfrm>
              <a:prstGeom prst="rect">
                <a:avLst/>
              </a:prstGeom>
              <a:solidFill>
                <a:srgbClr val="B3DDEB">
                  <a:alpha val="55991"/>
                </a:srgbClr>
              </a:solidFill>
              <a:ln w="12700">
                <a:miter lim="400000"/>
              </a:ln>
            </p:spPr>
            <p:txBody>
              <a:bodyPr lIns="58091" tIns="58091" rIns="58091" bIns="58091" anchor="ctr"/>
              <a:lstStyle/>
              <a:p>
                <a:endParaRPr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8229A95E-5424-C47A-2EB3-41F0B809D00A}"/>
                  </a:ext>
                </a:extLst>
              </p:cNvPr>
              <p:cNvSpPr txBox="1"/>
              <p:nvPr/>
            </p:nvSpPr>
            <p:spPr>
              <a:xfrm>
                <a:off x="16463914" y="9162219"/>
                <a:ext cx="5577446" cy="389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>
                  <a:defRPr sz="1400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ru-RU" sz="2600" b="1" dirty="0">
                    <a:solidFill>
                      <a:srgbClr val="33A1D8"/>
                    </a:solidFill>
                    <a:latin typeface="Gilroy Light"/>
                    <a:ea typeface="Gilroy Light"/>
                    <a:cs typeface="Gilroy Light"/>
                    <a:sym typeface="Gilroy Light"/>
                  </a:rPr>
                  <a:t>ТИРАЖИРОВАНИЕ*</a:t>
                </a:r>
              </a:p>
            </p:txBody>
          </p:sp>
        </p:grpSp>
        <p:sp>
          <p:nvSpPr>
            <p:cNvPr id="96" name="Прямоугольник 95"/>
            <p:cNvSpPr/>
            <p:nvPr/>
          </p:nvSpPr>
          <p:spPr>
            <a:xfrm>
              <a:off x="19135396" y="10622039"/>
              <a:ext cx="4647138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Тиражирование решений </a:t>
              </a:r>
              <a:b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</a:b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</a:rPr>
                <a:t>и проектов, доказавших свою эффективность</a:t>
              </a:r>
            </a:p>
          </p:txBody>
        </p:sp>
      </p:grpSp>
      <p:cxnSp>
        <p:nvCxnSpPr>
          <p:cNvPr id="99" name="Прямая со стрелкой 8"/>
          <p:cNvCxnSpPr>
            <a:stCxn id="68" idx="3"/>
            <a:endCxn id="69" idx="1"/>
          </p:cNvCxnSpPr>
          <p:nvPr/>
        </p:nvCxnSpPr>
        <p:spPr>
          <a:xfrm flipV="1">
            <a:off x="20790526" y="7344576"/>
            <a:ext cx="628409" cy="449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" name="Прямая со стрелкой 8"/>
          <p:cNvCxnSpPr/>
          <p:nvPr/>
        </p:nvCxnSpPr>
        <p:spPr>
          <a:xfrm flipV="1">
            <a:off x="10402144" y="7845266"/>
            <a:ext cx="509696" cy="4947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13" name="Группа 112"/>
          <p:cNvGrpSpPr/>
          <p:nvPr/>
        </p:nvGrpSpPr>
        <p:grpSpPr>
          <a:xfrm>
            <a:off x="929469" y="6521274"/>
            <a:ext cx="4170270" cy="3788102"/>
            <a:chOff x="212905" y="5621188"/>
            <a:chExt cx="3160249" cy="2925258"/>
          </a:xfrm>
        </p:grpSpPr>
        <p:sp>
          <p:nvSpPr>
            <p:cNvPr id="109" name="Прямоугольник"/>
            <p:cNvSpPr/>
            <p:nvPr/>
          </p:nvSpPr>
          <p:spPr>
            <a:xfrm>
              <a:off x="212905" y="5621188"/>
              <a:ext cx="3100001" cy="2925258"/>
            </a:xfrm>
            <a:prstGeom prst="rect">
              <a:avLst/>
            </a:prstGeom>
            <a:solidFill>
              <a:srgbClr val="B3DDEB">
                <a:alpha val="55991"/>
              </a:srgbClr>
            </a:solidFill>
            <a:ln w="12700">
              <a:miter lim="400000"/>
            </a:ln>
          </p:spPr>
          <p:txBody>
            <a:bodyPr lIns="58091" tIns="58091" rIns="58091" bIns="58091" anchor="ctr"/>
            <a:lstStyle/>
            <a:p>
              <a:endParaRPr dirty="0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276595" y="5698250"/>
              <a:ext cx="3096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2800" b="1" dirty="0">
                  <a:solidFill>
                    <a:srgbClr val="00B0F0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КРАУДСОРСИНГ</a:t>
              </a:r>
              <a:endParaRPr lang="ru-RU" sz="2300" dirty="0">
                <a:solidFill>
                  <a:schemeClr val="tx1"/>
                </a:solidFill>
                <a:latin typeface="Gilroy Light"/>
                <a:ea typeface="Gilroy Light"/>
                <a:cs typeface="Gilroy Light"/>
                <a:sym typeface="Gilroy Light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8229A95E-5424-C47A-2EB3-41F0B809D00A}"/>
                </a:ext>
              </a:extLst>
            </p:cNvPr>
            <p:cNvSpPr txBox="1"/>
            <p:nvPr/>
          </p:nvSpPr>
          <p:spPr>
            <a:xfrm>
              <a:off x="414801" y="6258149"/>
              <a:ext cx="2687604" cy="2168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Открытый сбор предложений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Фокус на проектах организаций</a:t>
              </a:r>
            </a:p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ru-RU" sz="2300" b="1" dirty="0">
                  <a:solidFill>
                    <a:schemeClr val="tx1"/>
                  </a:solidFill>
                  <a:latin typeface="Gilroy Light"/>
                  <a:ea typeface="Gilroy Light"/>
                  <a:cs typeface="Gilroy Light"/>
                  <a:sym typeface="Gilroy Light"/>
                </a:rPr>
                <a:t>Развитие идей наставниками и экспертами</a:t>
              </a:r>
            </a:p>
          </p:txBody>
        </p:sp>
      </p:grpSp>
      <p:cxnSp>
        <p:nvCxnSpPr>
          <p:cNvPr id="115" name="Прямая со стрелкой 8"/>
          <p:cNvCxnSpPr>
            <a:endCxn id="64" idx="0"/>
          </p:cNvCxnSpPr>
          <p:nvPr/>
        </p:nvCxnSpPr>
        <p:spPr>
          <a:xfrm rot="16200000" flipH="1">
            <a:off x="12993236" y="5981641"/>
            <a:ext cx="668286" cy="916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Прямая со стрелкой 8"/>
          <p:cNvCxnSpPr/>
          <p:nvPr/>
        </p:nvCxnSpPr>
        <p:spPr>
          <a:xfrm>
            <a:off x="4941132" y="7850212"/>
            <a:ext cx="821348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2" name="Прямая со стрелкой 8"/>
          <p:cNvCxnSpPr/>
          <p:nvPr/>
        </p:nvCxnSpPr>
        <p:spPr>
          <a:xfrm rot="16200000" flipH="1">
            <a:off x="2413642" y="5986842"/>
            <a:ext cx="1043233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9" name="TextBox 128"/>
          <p:cNvSpPr txBox="1"/>
          <p:nvPr/>
        </p:nvSpPr>
        <p:spPr>
          <a:xfrm>
            <a:off x="10911840" y="9365860"/>
            <a:ext cx="4831994" cy="1887032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2300" b="1" dirty="0">
                <a:solidFill>
                  <a:schemeClr val="tx1"/>
                </a:solidFill>
                <a:latin typeface="Gilroy Light" panose="00000400000000000000"/>
              </a:rPr>
              <a:t>Проекты, имеющие степень зрелости не ниже </a:t>
            </a:r>
            <a:r>
              <a:rPr lang="en-US" sz="2300" b="1" dirty="0">
                <a:solidFill>
                  <a:schemeClr val="tx1"/>
                </a:solidFill>
              </a:rPr>
              <a:t>MVP</a:t>
            </a:r>
            <a:r>
              <a:rPr lang="ru-RU" sz="2300" b="1" dirty="0">
                <a:solidFill>
                  <a:schemeClr val="tx1"/>
                </a:solidFill>
                <a:latin typeface="Gilroy Light" panose="00000400000000000000"/>
              </a:rPr>
              <a:t>,</a:t>
            </a:r>
            <a:r>
              <a:rPr lang="en-US" sz="2300" b="1" dirty="0">
                <a:solidFill>
                  <a:schemeClr val="tx1"/>
                </a:solidFill>
              </a:rPr>
              <a:t> </a:t>
            </a:r>
            <a:r>
              <a:rPr lang="ru-RU" sz="2300" b="1" dirty="0">
                <a:solidFill>
                  <a:schemeClr val="tx1"/>
                </a:solidFill>
                <a:latin typeface="Gilroy Light" panose="00000400000000000000"/>
              </a:rPr>
              <a:t>передаются партнерам для пилотирования/внедрения </a:t>
            </a:r>
            <a:br>
              <a:rPr lang="ru-RU" sz="2300" b="1" dirty="0">
                <a:solidFill>
                  <a:schemeClr val="tx1"/>
                </a:solidFill>
                <a:latin typeface="Gilroy Light" panose="00000400000000000000"/>
              </a:rPr>
            </a:br>
            <a:r>
              <a:rPr lang="ru-RU" sz="2300" b="1" dirty="0">
                <a:solidFill>
                  <a:schemeClr val="tx1"/>
                </a:solidFill>
                <a:latin typeface="Gilroy Light" panose="00000400000000000000"/>
              </a:rPr>
              <a:t>с учетом их запроса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917704" y="11591122"/>
            <a:ext cx="1751540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tx1"/>
                </a:solidFill>
                <a:latin typeface="Gilroy Light" panose="00000400000000000000"/>
              </a:rPr>
              <a:t>* после успешного внедрения и тиражирования решения и проекты попадают на платформу лучших практик «</a:t>
            </a:r>
            <a:r>
              <a:rPr lang="ru-RU" sz="2300" dirty="0" err="1">
                <a:solidFill>
                  <a:schemeClr val="tx1"/>
                </a:solidFill>
                <a:latin typeface="Gilroy Light" panose="00000400000000000000"/>
              </a:rPr>
              <a:t>Смартека</a:t>
            </a:r>
            <a:r>
              <a:rPr lang="ru-RU" sz="2300" dirty="0">
                <a:solidFill>
                  <a:schemeClr val="tx1"/>
                </a:solidFill>
                <a:latin typeface="Gilroy Light" panose="00000400000000000000"/>
              </a:rPr>
              <a:t>» и предлагаются заинтересованным регионам и партнерам</a:t>
            </a:r>
          </a:p>
        </p:txBody>
      </p:sp>
      <p:cxnSp>
        <p:nvCxnSpPr>
          <p:cNvPr id="141" name="Прямая со стрелкой 8"/>
          <p:cNvCxnSpPr>
            <a:stCxn id="54" idx="2"/>
            <a:endCxn id="129" idx="1"/>
          </p:cNvCxnSpPr>
          <p:nvPr/>
        </p:nvCxnSpPr>
        <p:spPr>
          <a:xfrm rot="16200000" flipH="1">
            <a:off x="8930536" y="8328071"/>
            <a:ext cx="1074967" cy="2887642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4" name="Прямая со стрелкой 8"/>
          <p:cNvCxnSpPr>
            <a:stCxn id="129" idx="3"/>
            <a:endCxn id="68" idx="1"/>
          </p:cNvCxnSpPr>
          <p:nvPr/>
        </p:nvCxnSpPr>
        <p:spPr>
          <a:xfrm flipV="1">
            <a:off x="15743834" y="7345025"/>
            <a:ext cx="955279" cy="296435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0" name="Прямая со стрелкой 8"/>
          <p:cNvCxnSpPr/>
          <p:nvPr/>
        </p:nvCxnSpPr>
        <p:spPr>
          <a:xfrm flipV="1">
            <a:off x="5436241" y="3755143"/>
            <a:ext cx="1657789" cy="6849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Прямая со стрелкой 8"/>
          <p:cNvCxnSpPr>
            <a:stCxn id="64" idx="3"/>
            <a:endCxn id="68" idx="1"/>
          </p:cNvCxnSpPr>
          <p:nvPr/>
        </p:nvCxnSpPr>
        <p:spPr>
          <a:xfrm flipV="1">
            <a:off x="15743834" y="7345025"/>
            <a:ext cx="955279" cy="400109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Цель и задачи Форума"/>
          <p:cNvSpPr txBox="1"/>
          <p:nvPr/>
        </p:nvSpPr>
        <p:spPr>
          <a:xfrm>
            <a:off x="1505648" y="1196890"/>
            <a:ext cx="19902906" cy="1102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8000" dirty="0"/>
              <a:t>Пользовательский путь ПРОЕКТОВ</a:t>
            </a:r>
            <a:endParaRPr lang="ru-RU" sz="8000" b="1" dirty="0">
              <a:solidFill>
                <a:srgbClr val="33A1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3476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4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2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8" name="Picture 2" descr="Expert Research &amp; Data Analysis Help - Expert Research &amp; Data Analysis Help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1" y="2606372"/>
            <a:ext cx="22158251" cy="69736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</p:pic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070336" y="346679"/>
            <a:ext cx="2972302" cy="1133378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591767" y="12848230"/>
            <a:ext cx="249356" cy="37018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8091" tIns="58091" rIns="58091" bIns="58091"/>
          <a:lstStyle/>
          <a:p>
            <a:fld id="{86CB4B4D-7CA3-9044-876B-883B54F8677D}" type="slidenum">
              <a:rPr/>
              <a:pPr/>
              <a:t>9</a:t>
            </a:fld>
            <a:endParaRPr/>
          </a:p>
        </p:txBody>
      </p:sp>
      <p:pic>
        <p:nvPicPr>
          <p:cNvPr id="140" name="Изображение" descr="Изображение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0989" y="12687493"/>
            <a:ext cx="4345086" cy="59579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Google Shape;300;p21"/>
          <p:cNvSpPr txBox="1"/>
          <p:nvPr/>
        </p:nvSpPr>
        <p:spPr>
          <a:xfrm>
            <a:off x="5593850" y="12848230"/>
            <a:ext cx="15341336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800">
                <a:solidFill>
                  <a:schemeClr val="accent2">
                    <a:lumOff val="21764"/>
                  </a:schemeClr>
                </a:solidFill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t>#страну_меняют_люди</a:t>
            </a:r>
          </a:p>
        </p:txBody>
      </p:sp>
      <p:sp>
        <p:nvSpPr>
          <p:cNvPr id="49" name="Цель и задачи Форума"/>
          <p:cNvSpPr txBox="1"/>
          <p:nvPr/>
        </p:nvSpPr>
        <p:spPr>
          <a:xfrm>
            <a:off x="1505648" y="1196890"/>
            <a:ext cx="19902906" cy="1102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8000" dirty="0" err="1"/>
              <a:t>ЭКСПЕРТиза</a:t>
            </a:r>
            <a:r>
              <a:rPr lang="ru-RU" sz="8000" dirty="0"/>
              <a:t> и развитие идей</a:t>
            </a:r>
            <a:endParaRPr lang="ru-RU" sz="8000" b="1" dirty="0">
              <a:solidFill>
                <a:srgbClr val="33A1D8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617811" y="2606372"/>
            <a:ext cx="22158251" cy="6943734"/>
          </a:xfrm>
          <a:prstGeom prst="triangle">
            <a:avLst>
              <a:gd name="adj" fmla="val 0"/>
            </a:avLst>
          </a:prstGeom>
          <a:solidFill>
            <a:srgbClr val="33A1D8"/>
          </a:solidFill>
          <a:ln w="25400" cap="flat">
            <a:noFill/>
            <a:prstDash val="solid"/>
            <a:round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>
            <a:off x="4831132" y="2458748"/>
            <a:ext cx="266897" cy="7464056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8336" y="8957300"/>
            <a:ext cx="2128389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</a:rPr>
              <a:t>20</a:t>
            </a: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к идей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3418" y="8957300"/>
            <a:ext cx="2128389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15к идей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>
            <a:off x="8410387" y="2606372"/>
            <a:ext cx="203167" cy="7825561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0800000">
            <a:off x="12062628" y="2606372"/>
            <a:ext cx="249246" cy="7974024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800000">
            <a:off x="16377676" y="2546224"/>
            <a:ext cx="302903" cy="7458877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1883" y="8957300"/>
            <a:ext cx="2128389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ТОП 1000 идей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598196" y="8957300"/>
            <a:ext cx="2507471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ТОП </a:t>
            </a:r>
            <a:r>
              <a:rPr lang="en-US" sz="2000" b="1" dirty="0">
                <a:solidFill>
                  <a:schemeClr val="bg1"/>
                </a:solidFill>
              </a:rPr>
              <a:t>20</a:t>
            </a: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0 идей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207" y="8957300"/>
            <a:ext cx="4726290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Gilroy Light" panose="00000400000000000000"/>
              </a:rPr>
              <a:t> ТОП-100, идеи-финалисты (10-15)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3418" y="4840596"/>
            <a:ext cx="2771606" cy="1132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chemeClr val="accent6"/>
                </a:solidFill>
                <a:latin typeface="Gilroy Light" panose="00000400000000000000"/>
              </a:rPr>
              <a:t>Первичная доработка и отбор идей</a:t>
            </a:r>
            <a:endParaRPr kumimoji="0" lang="ru-RU" sz="2200" b="1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8336" y="3583876"/>
            <a:ext cx="2792704" cy="18100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chemeClr val="accent6"/>
                </a:solidFill>
                <a:latin typeface="Gilroy Light" panose="00000400000000000000"/>
              </a:rPr>
              <a:t>Отсев некачественных идей, не соответствующих требованиям</a:t>
            </a:r>
            <a:endParaRPr kumimoji="0" lang="ru-RU" sz="2200" b="1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01883" y="5764733"/>
            <a:ext cx="2580768" cy="1132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chemeClr val="accent6"/>
                </a:solidFill>
                <a:latin typeface="Gilroy Light" panose="00000400000000000000"/>
              </a:rPr>
              <a:t>Экспертная доработка и отбор идей</a:t>
            </a:r>
            <a:endParaRPr kumimoji="0" lang="ru-RU" sz="2200" b="1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598196" y="6880534"/>
            <a:ext cx="3011271" cy="794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chemeClr val="accent6"/>
                </a:solidFill>
                <a:latin typeface="Gilroy Light" panose="00000400000000000000"/>
              </a:rPr>
              <a:t>Отбор идей членами ЭС АСИ</a:t>
            </a:r>
            <a:endParaRPr kumimoji="0" lang="ru-RU" sz="2200" b="1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892207" y="7988556"/>
            <a:ext cx="2432354" cy="794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chemeClr val="accent6"/>
                </a:solidFill>
                <a:latin typeface="Gilroy Light" panose="00000400000000000000"/>
              </a:rPr>
              <a:t>Отбор идей бюро ЭС АСИ</a:t>
            </a:r>
            <a:endParaRPr kumimoji="0" lang="ru-RU" sz="2200" b="1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24" name="Цель и задачи Форума"/>
          <p:cNvSpPr txBox="1"/>
          <p:nvPr/>
        </p:nvSpPr>
        <p:spPr>
          <a:xfrm rot="16200000">
            <a:off x="-163837" y="10859879"/>
            <a:ext cx="2253974" cy="708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2400" b="1" dirty="0"/>
              <a:t>Ключевые РОЛИ</a:t>
            </a:r>
            <a:endParaRPr lang="ru-RU" sz="2400" b="1" dirty="0">
              <a:solidFill>
                <a:srgbClr val="33A1D8"/>
              </a:solidFill>
            </a:endParaRPr>
          </a:p>
        </p:txBody>
      </p:sp>
      <p:sp>
        <p:nvSpPr>
          <p:cNvPr id="25" name="Цель и задачи Форума"/>
          <p:cNvSpPr txBox="1"/>
          <p:nvPr/>
        </p:nvSpPr>
        <p:spPr>
          <a:xfrm rot="16200000">
            <a:off x="-611968" y="3560923"/>
            <a:ext cx="2882564" cy="41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2400" b="1" dirty="0"/>
              <a:t>ЭТАПЫ</a:t>
            </a:r>
            <a:endParaRPr lang="ru-RU" sz="2400" b="1" dirty="0">
              <a:solidFill>
                <a:srgbClr val="33A1D8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03418" y="10257201"/>
            <a:ext cx="3055209" cy="20563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dirty="0">
                <a:latin typeface="Gilroy ExtraBold"/>
              </a:rPr>
              <a:t>Первичный отбор перспективных идей и у</a:t>
            </a:r>
            <a:r>
              <a:rPr kumimoji="0" lang="ru-RU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roy ExtraBold"/>
                <a:sym typeface="Arial"/>
              </a:rPr>
              <a:t>силение таких идей за счет рекомендаций по доработке, наращиванию компетенций команды и прочих 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ExtraBold"/>
              <a:sym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78336" y="9696741"/>
            <a:ext cx="2128389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МОДЕРАТОР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03418" y="9696741"/>
            <a:ext cx="2128389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rial"/>
              </a:rPr>
              <a:t>НАСТАВНИК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01883" y="9696741"/>
            <a:ext cx="2684046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Arial"/>
              </a:rPr>
              <a:t>ЭКСПЕРТ КРАУДА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598196" y="9696741"/>
            <a:ext cx="2970185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u="sng" dirty="0"/>
              <a:t>РАБОЧИЕ ГРУППЫ ЭС</a:t>
            </a:r>
            <a:endParaRPr kumimoji="0" lang="ru-RU" sz="2000" b="0" i="0" u="sng" strike="noStrike" cap="none" spc="0" normalizeH="0" baseline="0" dirty="0">
              <a:ln>
                <a:noFill/>
              </a:ln>
              <a:solidFill>
                <a:srgbClr val="000000"/>
              </a:solidFill>
              <a:uFillTx/>
              <a:sym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892207" y="9696741"/>
            <a:ext cx="5241871" cy="425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u="sng" dirty="0"/>
              <a:t>ПРЕДСЕДАТЕЛЬ И ЧЛЕНЫ БЮРО ЭС</a:t>
            </a:r>
            <a:endParaRPr kumimoji="0" lang="ru-RU" sz="2000" b="0" i="0" u="sng" strike="noStrike" cap="none" spc="0" normalizeH="0" baseline="0" dirty="0">
              <a:ln>
                <a:noFill/>
              </a:ln>
              <a:solidFill>
                <a:srgbClr val="000000"/>
              </a:solidFill>
              <a:uFillTx/>
              <a:sym typeface="Arial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953000" y="9661924"/>
            <a:ext cx="0" cy="3025569"/>
          </a:xfrm>
          <a:prstGeom prst="line">
            <a:avLst/>
          </a:prstGeom>
          <a:noFill/>
          <a:ln w="6350" cap="flat">
            <a:solidFill>
              <a:schemeClr val="tx2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47100" y="9640157"/>
            <a:ext cx="0" cy="3025569"/>
          </a:xfrm>
          <a:prstGeom prst="line">
            <a:avLst/>
          </a:prstGeom>
          <a:noFill/>
          <a:ln w="6350" cap="flat">
            <a:solidFill>
              <a:schemeClr val="tx2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2200915" y="9640157"/>
            <a:ext cx="0" cy="3025569"/>
          </a:xfrm>
          <a:prstGeom prst="line">
            <a:avLst/>
          </a:prstGeom>
          <a:noFill/>
          <a:ln w="6350" cap="flat">
            <a:solidFill>
              <a:schemeClr val="tx2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TextBox 35"/>
          <p:cNvSpPr txBox="1"/>
          <p:nvPr/>
        </p:nvSpPr>
        <p:spPr>
          <a:xfrm>
            <a:off x="1878336" y="10257201"/>
            <a:ext cx="3055209" cy="20563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dirty="0">
                <a:latin typeface="Gilroy ExtraBold"/>
              </a:rPr>
              <a:t>Мониторинг массива идей, удаление несодержательных предложений, содержащих ненормативную лексику или не соответствующих требованиям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ExtraBold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01883" y="10257201"/>
            <a:ext cx="3055209" cy="1225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1800" dirty="0">
                <a:latin typeface="Gilroy ExtraBold"/>
              </a:rPr>
              <a:t>Оценка массива идей по критериям, рекомендации по доработке идей, выбор ТОП 1000 идей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ExtraBold"/>
              <a:sym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83084" y="7908104"/>
            <a:ext cx="6727602" cy="363538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/>
                </a:solidFill>
                <a:latin typeface="Gilroy Light" panose="00000400000000000000"/>
              </a:rPr>
              <a:t>АКСЕЛЕРАЦИЯ ИДЕЙ 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83084" y="7173449"/>
            <a:ext cx="5073851" cy="60975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/>
                </a:solidFill>
                <a:latin typeface="Gilroy Light" panose="00000400000000000000"/>
              </a:rPr>
              <a:t>ДОРАБОТКА ИДЕЙ - РЕКОМЕНДАЦИИ НАСТАВНИКОВ И ЗАМЕЧАНИЯ ЭКСПЕРТОВ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598196" y="10257201"/>
            <a:ext cx="3055209" cy="671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1800" dirty="0">
                <a:latin typeface="Gilroy ExtraBold"/>
              </a:rPr>
              <a:t>Оценка ТОП 1000 идей по критериям, выбор ТОП-200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ExtraBold"/>
              <a:sym typeface="Arial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183084" y="8410286"/>
            <a:ext cx="11042652" cy="363538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ctr">
            <a:spAutoFit/>
          </a:bodyPr>
          <a:lstStyle/>
          <a:p>
            <a:pPr marL="0" marR="0" indent="0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/>
                </a:solidFill>
                <a:latin typeface="Gilroy Light" panose="00000400000000000000"/>
              </a:rPr>
              <a:t>ПРИВЛЕЧЕНИЕ ПАРТНЕРОВ И РЕГИОНОВ ДЛЯ ФОРМ. ПАРТНЕРСКОГО И РЕГИОНАЛЬНОГО ТОПОВ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Gilroy Light" panose="00000400000000000000"/>
              <a:sym typeface="Arial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16511920" y="9714205"/>
            <a:ext cx="0" cy="3025569"/>
          </a:xfrm>
          <a:prstGeom prst="line">
            <a:avLst/>
          </a:prstGeom>
          <a:noFill/>
          <a:ln w="6350" cap="flat">
            <a:solidFill>
              <a:schemeClr val="tx2"/>
            </a:solidFill>
            <a:prstDash val="dash"/>
            <a:round/>
          </a:ln>
          <a:effectLst>
            <a:outerShdw blurRad="38100" dist="254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TextBox 42"/>
          <p:cNvSpPr txBox="1"/>
          <p:nvPr/>
        </p:nvSpPr>
        <p:spPr>
          <a:xfrm>
            <a:off x="16892207" y="10257201"/>
            <a:ext cx="6639157" cy="948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r>
              <a:rPr lang="ru-RU" sz="1800" dirty="0">
                <a:latin typeface="Gilroy Light" panose="00000400000000000000" pitchFamily="50" charset="-52"/>
              </a:rPr>
              <a:t>Выбор ТОП-100, а также перечня идей – финалистов Форума, которые претендуют на участие в итоговой пленарной сессии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Light" panose="00000400000000000000" pitchFamily="50" charset="-52"/>
              <a:sym typeface="Arial"/>
            </a:endParaRPr>
          </a:p>
        </p:txBody>
      </p:sp>
      <p:sp>
        <p:nvSpPr>
          <p:cNvPr id="44" name="Цель и задачи Форума"/>
          <p:cNvSpPr txBox="1"/>
          <p:nvPr/>
        </p:nvSpPr>
        <p:spPr>
          <a:xfrm rot="16200000">
            <a:off x="139192" y="8424843"/>
            <a:ext cx="1591455" cy="634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8091" tIns="58091" rIns="58091" bIns="58091">
            <a:spAutoFit/>
          </a:bodyPr>
          <a:lstStyle>
            <a:lvl1pPr>
              <a:lnSpc>
                <a:spcPct val="80000"/>
              </a:lnSpc>
              <a:defRPr sz="7500" cap="all">
                <a:latin typeface="Gilroy Light"/>
                <a:ea typeface="Gilroy Light"/>
                <a:cs typeface="Gilroy Light"/>
                <a:sym typeface="Gilroy Light"/>
              </a:defRPr>
            </a:lvl1pPr>
          </a:lstStyle>
          <a:p>
            <a:r>
              <a:rPr lang="ru-RU" sz="1400" b="1" dirty="0"/>
              <a:t>ОРИЕНТИР ПО КОЛИЧЕСТВУ ИДЕЙ</a:t>
            </a:r>
            <a:endParaRPr lang="ru-RU" sz="1400" b="1" dirty="0">
              <a:solidFill>
                <a:srgbClr val="33A1D8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706471" y="2653561"/>
            <a:ext cx="6261259" cy="1225312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8091" tIns="58091" rIns="58091" bIns="58091" numCol="1" spcCol="38100" rtlCol="0" anchor="t">
            <a:spAutoFit/>
          </a:bodyPr>
          <a:lstStyle/>
          <a:p>
            <a:pPr marL="0" marR="0" indent="0" algn="l" defTabSz="11618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dirty="0">
                <a:latin typeface="Gilroy Light" panose="00000400000000000000" pitchFamily="50" charset="-52"/>
              </a:rPr>
              <a:t>МОТИВАЦИЯ НАСТАВНИКОВ И ЭКСПЕРТОВ КРАУДА: сквозная оценка на платформе в соответствии с результатами поддержанных наставниками и оцененных экспертами идей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roy Light" panose="00000400000000000000" pitchFamily="50" charset="-5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6665158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78909C"/>
      </a:accent3>
      <a:accent4>
        <a:srgbClr val="8F6024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8091" tIns="58091" rIns="58091" bIns="58091" numCol="1" spcCol="38100" rtlCol="0" anchor="ctr">
        <a:spAutoFit/>
      </a:bodyPr>
      <a:lstStyle>
        <a:defPPr marL="0" marR="0" indent="0" algn="l" defTabSz="116182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8091" tIns="58091" rIns="58091" bIns="58091" numCol="1" spcCol="38100" rtlCol="0" anchor="t">
        <a:spAutoFit/>
      </a:bodyPr>
      <a:lstStyle>
        <a:defPPr marL="0" marR="0" indent="0" algn="l" defTabSz="116182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78909C"/>
      </a:accent3>
      <a:accent4>
        <a:srgbClr val="8F6024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58091" tIns="58091" rIns="58091" bIns="58091" numCol="1" spcCol="38100" rtlCol="0" anchor="ctr">
        <a:spAutoFit/>
      </a:bodyPr>
      <a:lstStyle>
        <a:defPPr marL="0" marR="0" indent="0" algn="l" defTabSz="116182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8091" tIns="58091" rIns="58091" bIns="58091" numCol="1" spcCol="38100" rtlCol="0" anchor="t">
        <a:spAutoFit/>
      </a:bodyPr>
      <a:lstStyle>
        <a:defPPr marL="0" marR="0" indent="0" algn="l" defTabSz="116182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16439</TotalTime>
  <Words>2092</Words>
  <Application>Microsoft Office PowerPoint</Application>
  <PresentationFormat>Произвольный</PresentationFormat>
  <Paragraphs>387</Paragraphs>
  <Slides>15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Simple Light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Орлов Александр Николаевич</dc:creator>
  <cp:lastModifiedBy>Pam5</cp:lastModifiedBy>
  <cp:revision>42</cp:revision>
  <cp:lastPrinted>2023-04-05T09:09:53Z</cp:lastPrinted>
  <dcterms:modified xsi:type="dcterms:W3CDTF">2023-04-05T09:11:46Z</dcterms:modified>
</cp:coreProperties>
</file>